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Default Extension="gif" ContentType="image/gif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4"/>
  </p:notesMasterIdLst>
  <p:sldIdLst>
    <p:sldId id="256" r:id="rId2"/>
    <p:sldId id="259" r:id="rId3"/>
    <p:sldId id="260" r:id="rId4"/>
    <p:sldId id="262" r:id="rId5"/>
    <p:sldId id="264" r:id="rId6"/>
    <p:sldId id="263" r:id="rId7"/>
    <p:sldId id="261" r:id="rId8"/>
    <p:sldId id="298" r:id="rId9"/>
    <p:sldId id="267" r:id="rId10"/>
    <p:sldId id="297" r:id="rId11"/>
    <p:sldId id="268" r:id="rId12"/>
    <p:sldId id="269" r:id="rId13"/>
    <p:sldId id="300" r:id="rId14"/>
    <p:sldId id="299" r:id="rId15"/>
    <p:sldId id="301" r:id="rId16"/>
    <p:sldId id="265" r:id="rId17"/>
    <p:sldId id="266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95" r:id="rId26"/>
    <p:sldId id="274" r:id="rId27"/>
    <p:sldId id="282" r:id="rId28"/>
    <p:sldId id="283" r:id="rId29"/>
    <p:sldId id="279" r:id="rId30"/>
    <p:sldId id="281" r:id="rId31"/>
    <p:sldId id="284" r:id="rId32"/>
    <p:sldId id="285" r:id="rId33"/>
    <p:sldId id="296" r:id="rId34"/>
    <p:sldId id="280" r:id="rId35"/>
    <p:sldId id="286" r:id="rId36"/>
    <p:sldId id="287" r:id="rId37"/>
    <p:sldId id="290" r:id="rId38"/>
    <p:sldId id="291" r:id="rId39"/>
    <p:sldId id="289" r:id="rId40"/>
    <p:sldId id="288" r:id="rId41"/>
    <p:sldId id="292" r:id="rId42"/>
    <p:sldId id="293" r:id="rId43"/>
  </p:sldIdLst>
  <p:sldSz cx="9144000" cy="6858000" type="screen4x3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ank" initials="F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4" d="100"/>
          <a:sy n="84" d="100"/>
        </p:scale>
        <p:origin x="-510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2E003-5B7A-4A66-BD66-8BB2E532AADA}" type="datetimeFigureOut">
              <a:rPr lang="nl-BE" smtClean="0"/>
              <a:pPr/>
              <a:t>24/11/2013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490DD-C6E3-45DA-909D-0CADBE65BEBC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1683632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33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34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36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37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39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22B657-2110-48DD-8AE5-770D243BD6A3}" type="slidenum">
              <a:rPr lang="nl-BE" smtClean="0"/>
              <a:pPr>
                <a:defRPr/>
              </a:pPr>
              <a:t>5</a:t>
            </a:fld>
            <a:endParaRPr lang="nl-B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C627-9E03-48E2-9F61-7E66667E09BA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72257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5301208"/>
            <a:ext cx="9144000" cy="15638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accent6"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8172399" y="1916981"/>
            <a:ext cx="986661" cy="4941019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  <a:gd name="connsiteX0" fmla="*/ 8934 w 9705"/>
              <a:gd name="connsiteY0" fmla="*/ 0 h 9979"/>
              <a:gd name="connsiteX1" fmla="*/ 8934 w 9705"/>
              <a:gd name="connsiteY1" fmla="*/ 9979 h 9979"/>
              <a:gd name="connsiteX2" fmla="*/ 0 w 9705"/>
              <a:gd name="connsiteY2" fmla="*/ 9974 h 9979"/>
              <a:gd name="connsiteX3" fmla="*/ 1304 w 9705"/>
              <a:gd name="connsiteY3" fmla="*/ 43 h 9979"/>
              <a:gd name="connsiteX4" fmla="*/ 8934 w 9705"/>
              <a:gd name="connsiteY4" fmla="*/ 0 h 9979"/>
              <a:gd name="connsiteX0" fmla="*/ 9206 w 10365"/>
              <a:gd name="connsiteY0" fmla="*/ 0 h 10000"/>
              <a:gd name="connsiteX1" fmla="*/ 9206 w 10365"/>
              <a:gd name="connsiteY1" fmla="*/ 10000 h 10000"/>
              <a:gd name="connsiteX2" fmla="*/ 0 w 10365"/>
              <a:gd name="connsiteY2" fmla="*/ 9995 h 10000"/>
              <a:gd name="connsiteX3" fmla="*/ 1709 w 10365"/>
              <a:gd name="connsiteY3" fmla="*/ 43 h 10000"/>
              <a:gd name="connsiteX4" fmla="*/ 9206 w 10365"/>
              <a:gd name="connsiteY4" fmla="*/ 0 h 10000"/>
              <a:gd name="connsiteX0" fmla="*/ 9206 w 17811"/>
              <a:gd name="connsiteY0" fmla="*/ 0 h 10000"/>
              <a:gd name="connsiteX1" fmla="*/ 9206 w 17811"/>
              <a:gd name="connsiteY1" fmla="*/ 10000 h 10000"/>
              <a:gd name="connsiteX2" fmla="*/ 0 w 17811"/>
              <a:gd name="connsiteY2" fmla="*/ 9995 h 10000"/>
              <a:gd name="connsiteX3" fmla="*/ 9155 w 17811"/>
              <a:gd name="connsiteY3" fmla="*/ 2826 h 10000"/>
              <a:gd name="connsiteX4" fmla="*/ 9206 w 17811"/>
              <a:gd name="connsiteY4" fmla="*/ 0 h 10000"/>
              <a:gd name="connsiteX0" fmla="*/ 9155 w 17811"/>
              <a:gd name="connsiteY0" fmla="*/ 0 h 7174"/>
              <a:gd name="connsiteX1" fmla="*/ 9206 w 17811"/>
              <a:gd name="connsiteY1" fmla="*/ 7174 h 7174"/>
              <a:gd name="connsiteX2" fmla="*/ 0 w 17811"/>
              <a:gd name="connsiteY2" fmla="*/ 7169 h 7174"/>
              <a:gd name="connsiteX3" fmla="*/ 9155 w 17811"/>
              <a:gd name="connsiteY3" fmla="*/ 0 h 7174"/>
              <a:gd name="connsiteX4" fmla="*/ 9155 w 17811"/>
              <a:gd name="connsiteY4" fmla="*/ 0 h 7174"/>
              <a:gd name="connsiteX0" fmla="*/ 5140 w 5169"/>
              <a:gd name="connsiteY0" fmla="*/ 0 h 10000"/>
              <a:gd name="connsiteX1" fmla="*/ 5169 w 5169"/>
              <a:gd name="connsiteY1" fmla="*/ 10000 h 10000"/>
              <a:gd name="connsiteX2" fmla="*/ 0 w 5169"/>
              <a:gd name="connsiteY2" fmla="*/ 9993 h 10000"/>
              <a:gd name="connsiteX3" fmla="*/ 5140 w 5169"/>
              <a:gd name="connsiteY3" fmla="*/ 0 h 10000"/>
              <a:gd name="connsiteX4" fmla="*/ 5140 w 5169"/>
              <a:gd name="connsiteY4" fmla="*/ 0 h 10000"/>
              <a:gd name="connsiteX0" fmla="*/ 9944 w 10000"/>
              <a:gd name="connsiteY0" fmla="*/ 0 h 10000"/>
              <a:gd name="connsiteX1" fmla="*/ 10000 w 10000"/>
              <a:gd name="connsiteY1" fmla="*/ 10000 h 10000"/>
              <a:gd name="connsiteX2" fmla="*/ 0 w 10000"/>
              <a:gd name="connsiteY2" fmla="*/ 9993 h 10000"/>
              <a:gd name="connsiteX3" fmla="*/ 9944 w 10000"/>
              <a:gd name="connsiteY3" fmla="*/ 0 h 10000"/>
              <a:gd name="connsiteX4" fmla="*/ 9944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944" y="0"/>
                </a:moveTo>
                <a:cubicBezTo>
                  <a:pt x="9963" y="3333"/>
                  <a:pt x="9981" y="6667"/>
                  <a:pt x="10000" y="10000"/>
                </a:cubicBezTo>
                <a:lnTo>
                  <a:pt x="0" y="9993"/>
                </a:lnTo>
                <a:cubicBezTo>
                  <a:pt x="6338" y="7563"/>
                  <a:pt x="7090" y="5827"/>
                  <a:pt x="9944" y="0"/>
                </a:cubicBezTo>
                <a:lnTo>
                  <a:pt x="9944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501221" y="1052736"/>
            <a:ext cx="6141558" cy="1728192"/>
          </a:xfrm>
        </p:spPr>
        <p:txBody>
          <a:bodyPr rIns="45720" anchor="t">
            <a:normAutofit/>
          </a:bodyPr>
          <a:lstStyle>
            <a:lvl1pPr algn="l">
              <a:defRPr lang="en-US" sz="3600" b="1" cap="all" baseline="0" dirty="0">
                <a:ln w="5000" cmpd="sng">
                  <a:noFill/>
                  <a:prstDash val="solid"/>
                </a:ln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2699792" y="3429000"/>
            <a:ext cx="3744416" cy="1728192"/>
          </a:xfrm>
        </p:spPr>
        <p:txBody>
          <a:bodyPr tIns="0" rIns="45720" bIns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pic>
        <p:nvPicPr>
          <p:cNvPr id="13" name="Picture 5" descr="T:\Logo's\ua-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97352"/>
            <a:ext cx="792088" cy="254806"/>
          </a:xfrm>
          <a:prstGeom prst="rect">
            <a:avLst/>
          </a:prstGeom>
          <a:noFill/>
        </p:spPr>
      </p:pic>
      <p:pic>
        <p:nvPicPr>
          <p:cNvPr id="14" name="Picture 2" descr="D:\_Back up MyDocs2013\_Ads - Beeldbewerking &amp; Presentaties\CenterForProteomix\CfP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36" y="79495"/>
            <a:ext cx="1209560" cy="1259439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6093296"/>
            <a:ext cx="9144000" cy="75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tx2"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812360" y="-36576"/>
            <a:ext cx="1448558" cy="6894576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  <a:gd name="connsiteX0" fmla="*/ 10000 w 10878"/>
              <a:gd name="connsiteY0" fmla="*/ 21 h 10000"/>
              <a:gd name="connsiteX1" fmla="*/ 10000 w 10878"/>
              <a:gd name="connsiteY1" fmla="*/ 10000 h 10000"/>
              <a:gd name="connsiteX2" fmla="*/ 3785 w 10878"/>
              <a:gd name="connsiteY2" fmla="*/ 10000 h 10000"/>
              <a:gd name="connsiteX3" fmla="*/ 0 w 10878"/>
              <a:gd name="connsiteY3" fmla="*/ 0 h 10000"/>
              <a:gd name="connsiteX4" fmla="*/ 10000 w 10878"/>
              <a:gd name="connsiteY4" fmla="*/ 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8" h="10000">
                <a:moveTo>
                  <a:pt x="10000" y="21"/>
                </a:moveTo>
                <a:lnTo>
                  <a:pt x="10000" y="10000"/>
                </a:lnTo>
                <a:lnTo>
                  <a:pt x="3785" y="10000"/>
                </a:lnTo>
                <a:cubicBezTo>
                  <a:pt x="9448" y="8261"/>
                  <a:pt x="10878" y="4006"/>
                  <a:pt x="0" y="0"/>
                </a:cubicBezTo>
                <a:lnTo>
                  <a:pt x="10000" y="21"/>
                </a:lnTo>
                <a:close/>
              </a:path>
            </a:pathLst>
          </a:custGeom>
          <a:solidFill>
            <a:schemeClr val="accent6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pic>
        <p:nvPicPr>
          <p:cNvPr id="1026" name="Picture 2" descr="D:\_Back up MyDocs2013\_Ads - Beeldbewerking &amp; Presentaties\CenterForProteomix\CfP_logo.pn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44408" y="44624"/>
            <a:ext cx="824662" cy="85791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8" r:id="rId3"/>
    <p:sldLayoutId id="2147483689" r:id="rId4"/>
    <p:sldLayoutId id="2147483690" r:id="rId5"/>
    <p:sldLayoutId id="2147483691" r:id="rId6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6"/>
        </a:buClr>
        <a:buSzPct val="80000"/>
        <a:buFont typeface="Calibri" pitchFamily="34" charset="0"/>
        <a:buChar char="»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6"/>
        </a:buClr>
        <a:buSzPct val="90000"/>
        <a:buFont typeface="Calibri" pitchFamily="34" charset="0"/>
        <a:buChar char="»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6"/>
        </a:buClr>
        <a:buSzPct val="85000"/>
        <a:buFont typeface="Calibri" pitchFamily="34" charset="0"/>
        <a:buChar char="»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6"/>
        </a:buClr>
        <a:buSzPct val="90000"/>
        <a:buFont typeface="Calibri" pitchFamily="34" charset="0"/>
        <a:buChar char="»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Calibri" pitchFamily="34" charset="0"/>
        <a:buChar char="»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43608" y="1052736"/>
            <a:ext cx="6599171" cy="17281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dirty="0" smtClean="0"/>
              <a:t>Mass </a:t>
            </a:r>
            <a:r>
              <a:rPr lang="en-US" b="0" dirty="0" smtClean="0"/>
              <a:t>spectrometric </a:t>
            </a:r>
            <a:r>
              <a:rPr lang="en-US" b="0" dirty="0" smtClean="0"/>
              <a:t>analysis of proteins using Electron Transfer Dissociation</a:t>
            </a:r>
            <a:endParaRPr lang="nl-B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47664" y="3429000"/>
            <a:ext cx="6264696" cy="1728192"/>
          </a:xfrm>
        </p:spPr>
        <p:txBody>
          <a:bodyPr>
            <a:normAutofit fontScale="70000" lnSpcReduction="20000"/>
          </a:bodyPr>
          <a:lstStyle/>
          <a:p>
            <a:r>
              <a:rPr lang="nl-BE" sz="4000" u="sng" dirty="0" smtClean="0"/>
              <a:t>Frederik </a:t>
            </a:r>
            <a:r>
              <a:rPr lang="nl-BE" sz="4000" u="sng" dirty="0" err="1" smtClean="0"/>
              <a:t>Lermyte</a:t>
            </a:r>
            <a:r>
              <a:rPr lang="nl-BE" sz="4000" baseline="30000" dirty="0" smtClean="0"/>
              <a:t>(1,3)</a:t>
            </a:r>
            <a:r>
              <a:rPr lang="nl-BE" sz="4000" dirty="0" smtClean="0"/>
              <a:t>, Dirk Valkenborg</a:t>
            </a:r>
            <a:r>
              <a:rPr lang="nl-BE" sz="4000" baseline="30000" dirty="0" smtClean="0"/>
              <a:t>(2,3</a:t>
            </a:r>
            <a:r>
              <a:rPr lang="nl-BE" sz="4000" baseline="30000" dirty="0"/>
              <a:t>)</a:t>
            </a:r>
            <a:r>
              <a:rPr lang="nl-BE" sz="4000" dirty="0"/>
              <a:t>, </a:t>
            </a:r>
            <a:r>
              <a:rPr lang="nl-BE" sz="4000" dirty="0" smtClean="0"/>
              <a:t>Frank </a:t>
            </a:r>
            <a:r>
              <a:rPr lang="nl-BE" sz="4000" dirty="0" err="1" smtClean="0"/>
              <a:t>Sobott</a:t>
            </a:r>
            <a:r>
              <a:rPr lang="nl-BE" sz="4000" baseline="30000" dirty="0" smtClean="0"/>
              <a:t>(1,3) </a:t>
            </a:r>
            <a:r>
              <a:rPr lang="nl-BE" sz="4000" dirty="0" smtClean="0"/>
              <a:t/>
            </a:r>
            <a:br>
              <a:rPr lang="nl-BE" sz="4000" dirty="0" smtClean="0"/>
            </a:br>
            <a:r>
              <a:rPr lang="en-US" i="1" baseline="30000" dirty="0" smtClean="0"/>
              <a:t>1</a:t>
            </a:r>
            <a:r>
              <a:rPr lang="en-US" i="1" dirty="0" smtClean="0"/>
              <a:t>Department </a:t>
            </a:r>
            <a:r>
              <a:rPr lang="en-US" i="1" dirty="0"/>
              <a:t>of Chemistry, Biomolecular Mass Spectrometry, University of Antwerp, Antwerp, Belgium </a:t>
            </a:r>
            <a:r>
              <a:rPr lang="en-US" dirty="0"/>
              <a:t/>
            </a:r>
            <a:br>
              <a:rPr lang="en-US" dirty="0"/>
            </a:br>
            <a:r>
              <a:rPr lang="en-US" i="1" baseline="30000" dirty="0"/>
              <a:t>2</a:t>
            </a:r>
            <a:r>
              <a:rPr lang="en-US" i="1" dirty="0"/>
              <a:t>Flemish Institute for Technological Research (VITO), Mol , Belgium </a:t>
            </a:r>
            <a:r>
              <a:rPr lang="en-US" dirty="0"/>
              <a:t/>
            </a:r>
            <a:br>
              <a:rPr lang="en-US" dirty="0"/>
            </a:br>
            <a:r>
              <a:rPr lang="nl-BE" i="1" baseline="30000" dirty="0"/>
              <a:t>3</a:t>
            </a:r>
            <a:r>
              <a:rPr lang="nl-BE" i="1" dirty="0"/>
              <a:t>Center </a:t>
            </a:r>
            <a:r>
              <a:rPr lang="nl-BE" i="1" dirty="0" err="1"/>
              <a:t>for</a:t>
            </a:r>
            <a:r>
              <a:rPr lang="nl-BE" i="1" dirty="0"/>
              <a:t> </a:t>
            </a:r>
            <a:r>
              <a:rPr lang="nl-BE" i="1" dirty="0" err="1"/>
              <a:t>Proteomics</a:t>
            </a:r>
            <a:r>
              <a:rPr lang="nl-BE" i="1" dirty="0"/>
              <a:t> (CFP-</a:t>
            </a:r>
            <a:r>
              <a:rPr lang="nl-BE" i="1" dirty="0" err="1"/>
              <a:t>CeProMa</a:t>
            </a:r>
            <a:r>
              <a:rPr lang="nl-BE" i="1" dirty="0"/>
              <a:t>), University of </a:t>
            </a:r>
            <a:r>
              <a:rPr lang="nl-BE" i="1" dirty="0" err="1"/>
              <a:t>Antwerp</a:t>
            </a:r>
            <a:r>
              <a:rPr lang="nl-BE" i="1" dirty="0"/>
              <a:t>, </a:t>
            </a:r>
            <a:r>
              <a:rPr lang="nl-BE" i="1" dirty="0" err="1"/>
              <a:t>Antwerp</a:t>
            </a:r>
            <a:r>
              <a:rPr lang="nl-BE" i="1" dirty="0"/>
              <a:t>, </a:t>
            </a:r>
            <a:r>
              <a:rPr lang="nl-BE" i="1" dirty="0" smtClean="0"/>
              <a:t>Belgium</a:t>
            </a:r>
          </a:p>
          <a:p>
            <a:r>
              <a:rPr lang="nl-BE" i="1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139952" y="6488668"/>
            <a:ext cx="4994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+mj-lt"/>
              </a:rPr>
              <a:t>BIOMOLECULAR MASS SPECTROMETRY  </a:t>
            </a:r>
            <a:r>
              <a:rPr lang="en-GB" sz="2000" dirty="0" smtClean="0">
                <a:solidFill>
                  <a:schemeClr val="bg1"/>
                </a:solidFill>
                <a:latin typeface="+mj-lt"/>
              </a:rPr>
              <a:t>group</a:t>
            </a:r>
            <a:endParaRPr lang="en-GB" sz="2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Tandem mass spectrometry</a:t>
            </a:r>
            <a:endParaRPr lang="nl-BE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07504" y="2195572"/>
            <a:ext cx="13681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Ion </a:t>
            </a:r>
            <a:r>
              <a:rPr lang="nl-BE" dirty="0" err="1" smtClean="0"/>
              <a:t>source</a:t>
            </a:r>
            <a:endParaRPr lang="nl-BE" dirty="0"/>
          </a:p>
        </p:txBody>
      </p:sp>
      <p:sp>
        <p:nvSpPr>
          <p:cNvPr id="19" name="TextBox 18"/>
          <p:cNvSpPr txBox="1"/>
          <p:nvPr/>
        </p:nvSpPr>
        <p:spPr>
          <a:xfrm>
            <a:off x="2051720" y="2204864"/>
            <a:ext cx="7200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MS1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3419872" y="2060848"/>
            <a:ext cx="16561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 err="1" smtClean="0"/>
              <a:t>Fragmentation</a:t>
            </a:r>
            <a:endParaRPr lang="nl-BE" dirty="0" smtClean="0"/>
          </a:p>
          <a:p>
            <a:pPr algn="ctr"/>
            <a:r>
              <a:rPr lang="nl-BE" dirty="0" err="1" smtClean="0"/>
              <a:t>cell</a:t>
            </a:r>
            <a:endParaRPr lang="nl-BE" dirty="0"/>
          </a:p>
        </p:txBody>
      </p:sp>
      <p:sp>
        <p:nvSpPr>
          <p:cNvPr id="22" name="TextBox 21"/>
          <p:cNvSpPr txBox="1"/>
          <p:nvPr/>
        </p:nvSpPr>
        <p:spPr>
          <a:xfrm>
            <a:off x="7164288" y="2204864"/>
            <a:ext cx="11521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Detector</a:t>
            </a:r>
            <a:endParaRPr lang="nl-BE" dirty="0"/>
          </a:p>
        </p:txBody>
      </p:sp>
      <p:sp>
        <p:nvSpPr>
          <p:cNvPr id="23" name="TextBox 22"/>
          <p:cNvSpPr txBox="1"/>
          <p:nvPr/>
        </p:nvSpPr>
        <p:spPr>
          <a:xfrm>
            <a:off x="5796136" y="2204864"/>
            <a:ext cx="7200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MS2</a:t>
            </a:r>
            <a:endParaRPr lang="nl-BE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619672" y="234888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915816" y="234888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292080" y="234888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660232" y="234888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7504" y="299695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>
                <a:solidFill>
                  <a:schemeClr val="accent1"/>
                </a:solidFill>
              </a:rPr>
              <a:t>Gas-phase</a:t>
            </a:r>
            <a:r>
              <a:rPr lang="nl-BE" dirty="0" smtClean="0">
                <a:solidFill>
                  <a:schemeClr val="accent1"/>
                </a:solidFill>
              </a:rPr>
              <a:t> </a:t>
            </a:r>
            <a:r>
              <a:rPr lang="nl-BE" dirty="0" err="1" smtClean="0">
                <a:solidFill>
                  <a:schemeClr val="accent1"/>
                </a:solidFill>
              </a:rPr>
              <a:t>ions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91680" y="2996952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accent1"/>
                </a:solidFill>
              </a:rPr>
              <a:t>Precursor </a:t>
            </a:r>
            <a:r>
              <a:rPr lang="nl-BE" i="1" dirty="0" smtClean="0">
                <a:solidFill>
                  <a:schemeClr val="accent1"/>
                </a:solidFill>
              </a:rPr>
              <a:t>m/z</a:t>
            </a:r>
            <a:r>
              <a:rPr lang="nl-BE" dirty="0" smtClean="0">
                <a:solidFill>
                  <a:schemeClr val="accent1"/>
                </a:solidFill>
              </a:rPr>
              <a:t> </a:t>
            </a:r>
            <a:r>
              <a:rPr lang="nl-BE" dirty="0" err="1" smtClean="0">
                <a:solidFill>
                  <a:schemeClr val="accent1"/>
                </a:solidFill>
              </a:rPr>
              <a:t>isolated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91880" y="2996952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>
                <a:solidFill>
                  <a:schemeClr val="accent1"/>
                </a:solidFill>
              </a:rPr>
              <a:t>Fragments</a:t>
            </a:r>
            <a:r>
              <a:rPr lang="nl-BE" dirty="0" smtClean="0">
                <a:solidFill>
                  <a:schemeClr val="accent1"/>
                </a:solidFill>
              </a:rPr>
              <a:t> </a:t>
            </a:r>
            <a:r>
              <a:rPr lang="nl-BE" dirty="0" err="1" smtClean="0">
                <a:solidFill>
                  <a:schemeClr val="accent1"/>
                </a:solidFill>
              </a:rPr>
              <a:t>generated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36096" y="299695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i="1" dirty="0" smtClean="0">
                <a:solidFill>
                  <a:schemeClr val="accent1"/>
                </a:solidFill>
              </a:rPr>
              <a:t>m/z</a:t>
            </a:r>
            <a:r>
              <a:rPr lang="nl-BE" dirty="0" smtClean="0">
                <a:solidFill>
                  <a:schemeClr val="accent1"/>
                </a:solidFill>
              </a:rPr>
              <a:t> </a:t>
            </a:r>
            <a:r>
              <a:rPr lang="nl-BE" dirty="0" err="1" smtClean="0">
                <a:solidFill>
                  <a:schemeClr val="accent1"/>
                </a:solidFill>
              </a:rPr>
              <a:t>scanned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92280" y="299695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accent1"/>
                </a:solidFill>
              </a:rPr>
              <a:t>Spectrum </a:t>
            </a:r>
            <a:r>
              <a:rPr lang="nl-BE" dirty="0" err="1" smtClean="0">
                <a:solidFill>
                  <a:schemeClr val="accent1"/>
                </a:solidFill>
              </a:rPr>
              <a:t>generated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0" grpId="0" animBg="1"/>
      <p:bldP spid="22" grpId="0" animBg="1"/>
      <p:bldP spid="23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Tandem mass spectrometry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09120"/>
            <a:ext cx="7467600" cy="1617043"/>
          </a:xfrm>
        </p:spPr>
        <p:txBody>
          <a:bodyPr>
            <a:normAutofit/>
          </a:bodyPr>
          <a:lstStyle/>
          <a:p>
            <a:r>
              <a:rPr lang="nl-BE" sz="2400" dirty="0" err="1" smtClean="0">
                <a:sym typeface="Symbol"/>
              </a:rPr>
              <a:t>Theory</a:t>
            </a:r>
            <a:r>
              <a:rPr lang="nl-BE" sz="2400" dirty="0" smtClean="0">
                <a:sym typeface="Symbol"/>
              </a:rPr>
              <a:t>: </a:t>
            </a:r>
            <a:r>
              <a:rPr lang="nl-BE" sz="2400" dirty="0" smtClean="0"/>
              <a:t>M </a:t>
            </a:r>
            <a:r>
              <a:rPr lang="nl-BE" sz="2400" dirty="0" smtClean="0">
                <a:sym typeface="Symbol"/>
              </a:rPr>
              <a:t></a:t>
            </a:r>
            <a:r>
              <a:rPr lang="nl-BE" sz="2400" dirty="0" smtClean="0"/>
              <a:t> </a:t>
            </a:r>
            <a:r>
              <a:rPr lang="nl-BE" sz="2400" dirty="0" err="1" smtClean="0"/>
              <a:t>amino</a:t>
            </a:r>
            <a:r>
              <a:rPr lang="nl-BE" sz="2400" dirty="0" smtClean="0"/>
              <a:t> acid </a:t>
            </a:r>
            <a:r>
              <a:rPr lang="nl-BE" sz="2400" dirty="0" err="1" smtClean="0"/>
              <a:t>sequence</a:t>
            </a:r>
            <a:endParaRPr lang="nl-BE" sz="2400" dirty="0" smtClean="0"/>
          </a:p>
          <a:p>
            <a:r>
              <a:rPr lang="nl-BE" sz="2400" dirty="0" err="1" smtClean="0"/>
              <a:t>Practice</a:t>
            </a:r>
            <a:r>
              <a:rPr lang="nl-BE" sz="2400" dirty="0" smtClean="0"/>
              <a:t>: </a:t>
            </a:r>
            <a:r>
              <a:rPr lang="nl-BE" sz="2400" dirty="0" err="1" smtClean="0"/>
              <a:t>internal</a:t>
            </a:r>
            <a:r>
              <a:rPr lang="nl-BE" sz="2400" dirty="0" smtClean="0"/>
              <a:t> </a:t>
            </a:r>
            <a:r>
              <a:rPr lang="nl-BE" sz="2400" dirty="0" err="1" smtClean="0"/>
              <a:t>energy</a:t>
            </a:r>
            <a:r>
              <a:rPr lang="nl-BE" sz="2400" dirty="0" smtClean="0"/>
              <a:t> </a:t>
            </a:r>
            <a:r>
              <a:rPr lang="nl-BE" sz="2400" dirty="0" err="1" smtClean="0"/>
              <a:t>buildup</a:t>
            </a:r>
            <a:r>
              <a:rPr lang="nl-BE" sz="2400" dirty="0" smtClean="0"/>
              <a:t> </a:t>
            </a:r>
            <a:r>
              <a:rPr lang="nl-BE" sz="2400" dirty="0" smtClean="0">
                <a:sym typeface="Symbol"/>
              </a:rPr>
              <a:t></a:t>
            </a:r>
            <a:r>
              <a:rPr lang="nl-BE" sz="2400" dirty="0" smtClean="0"/>
              <a:t> </a:t>
            </a:r>
            <a:r>
              <a:rPr lang="nl-BE" sz="2400" dirty="0" err="1" smtClean="0"/>
              <a:t>side</a:t>
            </a:r>
            <a:r>
              <a:rPr lang="nl-BE" sz="2400" dirty="0" smtClean="0"/>
              <a:t> </a:t>
            </a:r>
            <a:r>
              <a:rPr lang="nl-BE" sz="2400" dirty="0" err="1" smtClean="0"/>
              <a:t>reactions</a:t>
            </a:r>
            <a:endParaRPr lang="nl-BE" sz="2400" dirty="0" smtClean="0"/>
          </a:p>
          <a:p>
            <a:pPr lvl="1"/>
            <a:r>
              <a:rPr lang="nl-BE" sz="2000" dirty="0" smtClean="0"/>
              <a:t>e.g. loss of </a:t>
            </a:r>
            <a:r>
              <a:rPr lang="nl-BE" sz="2000" dirty="0" err="1" smtClean="0"/>
              <a:t>PTMs</a:t>
            </a:r>
            <a:r>
              <a:rPr lang="nl-BE" sz="2000" dirty="0" smtClean="0"/>
              <a:t>, </a:t>
            </a:r>
            <a:r>
              <a:rPr lang="nl-BE" sz="2000" dirty="0" err="1" smtClean="0"/>
              <a:t>protein</a:t>
            </a:r>
            <a:r>
              <a:rPr lang="nl-BE" sz="2000" dirty="0" smtClean="0"/>
              <a:t> </a:t>
            </a:r>
            <a:r>
              <a:rPr lang="nl-BE" sz="2000" dirty="0" err="1" smtClean="0"/>
              <a:t>complexes</a:t>
            </a:r>
            <a:r>
              <a:rPr lang="nl-BE" sz="2000" dirty="0" smtClean="0"/>
              <a:t>, </a:t>
            </a:r>
            <a:r>
              <a:rPr lang="nl-BE" sz="2000" dirty="0" err="1" smtClean="0"/>
              <a:t>ligands</a:t>
            </a:r>
            <a:r>
              <a:rPr lang="nl-BE" sz="2000" dirty="0" smtClean="0"/>
              <a:t>, etc.</a:t>
            </a:r>
            <a:endParaRPr lang="nl-BE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196752"/>
            <a:ext cx="5738813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CID side reactions</a:t>
            </a:r>
            <a:endParaRPr lang="nl-BE" sz="2800" dirty="0"/>
          </a:p>
        </p:txBody>
      </p:sp>
      <p:pic>
        <p:nvPicPr>
          <p:cNvPr id="4" name="Picture 3" descr="Protein cartoon.tif"/>
          <p:cNvPicPr>
            <a:picLocks noChangeAspect="1"/>
          </p:cNvPicPr>
          <p:nvPr/>
        </p:nvPicPr>
        <p:blipFill>
          <a:blip r:embed="rId3" cstate="print"/>
          <a:srcRect b="80714"/>
          <a:stretch>
            <a:fillRect/>
          </a:stretch>
        </p:blipFill>
        <p:spPr>
          <a:xfrm>
            <a:off x="1245870" y="1844817"/>
            <a:ext cx="6652260" cy="5400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195736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419872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0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48636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48264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CID side reactions</a:t>
            </a:r>
            <a:endParaRPr lang="nl-BE" sz="2800" dirty="0"/>
          </a:p>
        </p:txBody>
      </p:sp>
      <p:pic>
        <p:nvPicPr>
          <p:cNvPr id="4" name="Picture 3" descr="Protein cartoon.tif"/>
          <p:cNvPicPr>
            <a:picLocks noChangeAspect="1"/>
          </p:cNvPicPr>
          <p:nvPr/>
        </p:nvPicPr>
        <p:blipFill>
          <a:blip r:embed="rId3" cstate="print"/>
          <a:srcRect b="80714"/>
          <a:stretch>
            <a:fillRect/>
          </a:stretch>
        </p:blipFill>
        <p:spPr>
          <a:xfrm>
            <a:off x="1245870" y="1844817"/>
            <a:ext cx="6652260" cy="5400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19872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48636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48264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CID side reactions</a:t>
            </a:r>
            <a:endParaRPr lang="nl-BE" sz="2800" dirty="0"/>
          </a:p>
        </p:txBody>
      </p:sp>
      <p:pic>
        <p:nvPicPr>
          <p:cNvPr id="5" name="Picture 4" descr="Protein cartoon.tif"/>
          <p:cNvPicPr>
            <a:picLocks noChangeAspect="1"/>
          </p:cNvPicPr>
          <p:nvPr/>
        </p:nvPicPr>
        <p:blipFill>
          <a:blip r:embed="rId3" cstate="print"/>
          <a:srcRect t="43714"/>
          <a:stretch>
            <a:fillRect/>
          </a:stretch>
        </p:blipFill>
        <p:spPr>
          <a:xfrm>
            <a:off x="1245870" y="3501008"/>
            <a:ext cx="6652260" cy="157620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195736" y="3925084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19872" y="3925084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0" y="3925084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48636" y="3925084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48264" y="3925084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Protein cartoon.tif"/>
          <p:cNvPicPr>
            <a:picLocks noChangeAspect="1"/>
          </p:cNvPicPr>
          <p:nvPr/>
        </p:nvPicPr>
        <p:blipFill>
          <a:blip r:embed="rId3" cstate="print"/>
          <a:srcRect b="80714"/>
          <a:stretch>
            <a:fillRect/>
          </a:stretch>
        </p:blipFill>
        <p:spPr>
          <a:xfrm>
            <a:off x="1245870" y="1844817"/>
            <a:ext cx="6652260" cy="54007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419872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48636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48264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CID side reactions</a:t>
            </a:r>
            <a:endParaRPr lang="nl-BE" sz="2800" dirty="0"/>
          </a:p>
        </p:txBody>
      </p:sp>
      <p:pic>
        <p:nvPicPr>
          <p:cNvPr id="5" name="Picture 4" descr="Protein cartoon.tif"/>
          <p:cNvPicPr>
            <a:picLocks noChangeAspect="1"/>
          </p:cNvPicPr>
          <p:nvPr/>
        </p:nvPicPr>
        <p:blipFill>
          <a:blip r:embed="rId3" cstate="print"/>
          <a:srcRect t="43714"/>
          <a:stretch>
            <a:fillRect/>
          </a:stretch>
        </p:blipFill>
        <p:spPr>
          <a:xfrm>
            <a:off x="1245870" y="3501008"/>
            <a:ext cx="6652260" cy="157620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419872" y="3925084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48636" y="3925084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48264" y="3925084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771800" y="3565044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5148064" y="4357132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Protein cartoon.tif"/>
          <p:cNvPicPr>
            <a:picLocks noChangeAspect="1"/>
          </p:cNvPicPr>
          <p:nvPr/>
        </p:nvPicPr>
        <p:blipFill>
          <a:blip r:embed="rId3" cstate="print"/>
          <a:srcRect b="80714"/>
          <a:stretch>
            <a:fillRect/>
          </a:stretch>
        </p:blipFill>
        <p:spPr>
          <a:xfrm>
            <a:off x="1245870" y="1844817"/>
            <a:ext cx="6652260" cy="54007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419872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48636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48264" y="1700808"/>
            <a:ext cx="0" cy="72008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Bottom-up/top-down</a:t>
            </a:r>
            <a:endParaRPr lang="nl-BE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995936" y="1268760"/>
            <a:ext cx="11521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400" dirty="0" err="1" smtClean="0">
                <a:latin typeface="+mn-lt"/>
              </a:rPr>
              <a:t>Protein</a:t>
            </a:r>
            <a:endParaRPr lang="nl-BE" sz="24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7784" y="1988840"/>
            <a:ext cx="144016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400" dirty="0" err="1" smtClean="0">
                <a:latin typeface="+mn-lt"/>
              </a:rPr>
              <a:t>Denature</a:t>
            </a:r>
            <a:endParaRPr lang="nl-BE" sz="2400" dirty="0" smtClean="0">
              <a:latin typeface="+mn-lt"/>
            </a:endParaRPr>
          </a:p>
          <a:p>
            <a:pPr algn="ctr"/>
            <a:r>
              <a:rPr lang="nl-BE" sz="2400" dirty="0" smtClean="0">
                <a:latin typeface="+mn-lt"/>
              </a:rPr>
              <a:t>(</a:t>
            </a:r>
            <a:r>
              <a:rPr lang="nl-BE" sz="2400" dirty="0" err="1" smtClean="0">
                <a:latin typeface="+mn-lt"/>
              </a:rPr>
              <a:t>lose</a:t>
            </a:r>
            <a:r>
              <a:rPr lang="nl-BE" sz="2400" dirty="0" smtClean="0">
                <a:latin typeface="+mn-lt"/>
              </a:rPr>
              <a:t> 3D)</a:t>
            </a:r>
            <a:endParaRPr lang="nl-BE" sz="24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3140968"/>
            <a:ext cx="194421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400" dirty="0" err="1" smtClean="0">
                <a:latin typeface="+mn-lt"/>
              </a:rPr>
              <a:t>Digest</a:t>
            </a:r>
            <a:r>
              <a:rPr lang="nl-BE" sz="2400" dirty="0" smtClean="0">
                <a:latin typeface="+mn-lt"/>
              </a:rPr>
              <a:t> (</a:t>
            </a:r>
            <a:r>
              <a:rPr lang="nl-BE" sz="2400" dirty="0" err="1" smtClean="0">
                <a:latin typeface="+mn-lt"/>
              </a:rPr>
              <a:t>cut</a:t>
            </a:r>
            <a:r>
              <a:rPr lang="nl-BE" sz="2400" dirty="0" smtClean="0">
                <a:latin typeface="+mn-lt"/>
              </a:rPr>
              <a:t> </a:t>
            </a:r>
            <a:r>
              <a:rPr lang="nl-BE" sz="2400" dirty="0" err="1" smtClean="0">
                <a:latin typeface="+mn-lt"/>
              </a:rPr>
              <a:t>into</a:t>
            </a:r>
            <a:r>
              <a:rPr lang="nl-BE" sz="2400" dirty="0" smtClean="0">
                <a:latin typeface="+mn-lt"/>
              </a:rPr>
              <a:t> </a:t>
            </a:r>
            <a:r>
              <a:rPr lang="nl-BE" sz="2400" dirty="0" err="1" smtClean="0">
                <a:latin typeface="+mn-lt"/>
              </a:rPr>
              <a:t>peptides</a:t>
            </a:r>
            <a:r>
              <a:rPr lang="nl-BE" sz="2400" dirty="0" smtClean="0">
                <a:latin typeface="+mn-lt"/>
              </a:rPr>
              <a:t>)</a:t>
            </a:r>
            <a:endParaRPr lang="nl-BE" sz="24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191471"/>
            <a:ext cx="19442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400" dirty="0" smtClean="0">
                <a:latin typeface="+mn-lt"/>
              </a:rPr>
              <a:t>Separate (LC)</a:t>
            </a:r>
            <a:endParaRPr lang="nl-BE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5247841"/>
            <a:ext cx="12241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400" dirty="0" smtClean="0">
                <a:solidFill>
                  <a:srgbClr val="FF0000"/>
                </a:solidFill>
                <a:latin typeface="+mn-lt"/>
              </a:rPr>
              <a:t>MS/MS</a:t>
            </a:r>
            <a:endParaRPr lang="nl-BE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96" y="6135687"/>
            <a:ext cx="19442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400" dirty="0" smtClean="0">
                <a:latin typeface="+mn-lt"/>
              </a:rPr>
              <a:t>Complex data</a:t>
            </a:r>
            <a:endParaRPr lang="nl-BE" sz="2400" dirty="0">
              <a:latin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1916832"/>
            <a:ext cx="0" cy="460851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403648" y="3645024"/>
            <a:ext cx="28803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99592" y="4701394"/>
            <a:ext cx="28803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67544" y="5780756"/>
            <a:ext cx="144016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195736" y="2564904"/>
            <a:ext cx="28803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707904" y="1556792"/>
            <a:ext cx="21602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48064" y="1988840"/>
            <a:ext cx="19442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400" dirty="0" smtClean="0">
                <a:latin typeface="+mn-lt"/>
              </a:rPr>
              <a:t>Separate (LC)</a:t>
            </a:r>
            <a:endParaRPr lang="nl-BE" sz="2400" dirty="0"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00192" y="3140968"/>
            <a:ext cx="12241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400" dirty="0" smtClean="0">
                <a:solidFill>
                  <a:srgbClr val="FF0000"/>
                </a:solidFill>
                <a:latin typeface="+mn-lt"/>
              </a:rPr>
              <a:t>MS/MS</a:t>
            </a:r>
            <a:endParaRPr lang="nl-BE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60232" y="4149080"/>
            <a:ext cx="19442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400" dirty="0" err="1" smtClean="0">
                <a:latin typeface="+mn-lt"/>
              </a:rPr>
              <a:t>Simple</a:t>
            </a:r>
            <a:r>
              <a:rPr lang="nl-BE" sz="2400" dirty="0" smtClean="0">
                <a:latin typeface="+mn-lt"/>
              </a:rPr>
              <a:t> data</a:t>
            </a:r>
            <a:endParaRPr lang="nl-BE" sz="2400" dirty="0">
              <a:latin typeface="+mn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220072" y="1556792"/>
            <a:ext cx="216000" cy="360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660256" y="2541194"/>
            <a:ext cx="288008" cy="50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68368" y="3573056"/>
            <a:ext cx="288008" cy="50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292080" y="508518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CID </a:t>
            </a:r>
            <a:r>
              <a:rPr lang="nl-BE" dirty="0" err="1" smtClean="0">
                <a:solidFill>
                  <a:srgbClr val="FF0000"/>
                </a:solidFill>
              </a:rPr>
              <a:t>side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reactions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dirty="0" err="1" smtClean="0">
                <a:solidFill>
                  <a:srgbClr val="FF0000"/>
                </a:solidFill>
              </a:rPr>
              <a:t>still</a:t>
            </a:r>
            <a:r>
              <a:rPr lang="nl-BE" dirty="0" smtClean="0">
                <a:solidFill>
                  <a:srgbClr val="FF0000"/>
                </a:solidFill>
              </a:rPr>
              <a:t> a </a:t>
            </a:r>
            <a:r>
              <a:rPr lang="nl-BE" dirty="0" err="1" smtClean="0">
                <a:solidFill>
                  <a:srgbClr val="FF0000"/>
                </a:solidFill>
              </a:rPr>
              <a:t>problem</a:t>
            </a:r>
            <a:r>
              <a:rPr lang="nl-BE" dirty="0" smtClean="0">
                <a:solidFill>
                  <a:srgbClr val="FF0000"/>
                </a:solidFill>
              </a:rPr>
              <a:t>!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31" grpId="0" animBg="1"/>
      <p:bldP spid="32" grpId="0" animBg="1"/>
      <p:bldP spid="33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Native/denatured proteins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925144"/>
          </a:xfrm>
        </p:spPr>
        <p:txBody>
          <a:bodyPr>
            <a:normAutofit lnSpcReduction="10000"/>
          </a:bodyPr>
          <a:lstStyle/>
          <a:p>
            <a:r>
              <a:rPr lang="nl-BE" sz="2400" dirty="0" err="1" smtClean="0"/>
              <a:t>Native</a:t>
            </a:r>
            <a:r>
              <a:rPr lang="nl-BE" sz="2400" dirty="0" smtClean="0"/>
              <a:t>: keep 3D </a:t>
            </a:r>
            <a:r>
              <a:rPr lang="nl-BE" sz="2400" dirty="0" err="1" smtClean="0"/>
              <a:t>structure</a:t>
            </a:r>
            <a:r>
              <a:rPr lang="nl-BE" sz="2400" dirty="0" smtClean="0"/>
              <a:t> (</a:t>
            </a:r>
            <a:r>
              <a:rPr lang="nl-BE" sz="2400" dirty="0" err="1" smtClean="0"/>
              <a:t>including</a:t>
            </a:r>
            <a:r>
              <a:rPr lang="nl-BE" sz="2400" dirty="0" smtClean="0"/>
              <a:t> </a:t>
            </a:r>
            <a:r>
              <a:rPr lang="nl-BE" sz="2400" dirty="0" err="1" smtClean="0"/>
              <a:t>complexes</a:t>
            </a:r>
            <a:r>
              <a:rPr lang="nl-BE" sz="2400" dirty="0" smtClean="0"/>
              <a:t>) intact</a:t>
            </a:r>
          </a:p>
          <a:p>
            <a:endParaRPr lang="nl-BE" sz="2400" dirty="0" smtClean="0"/>
          </a:p>
          <a:p>
            <a:r>
              <a:rPr lang="nl-BE" sz="2400" dirty="0" err="1" smtClean="0"/>
              <a:t>Why</a:t>
            </a:r>
            <a:r>
              <a:rPr lang="nl-BE" sz="2400" dirty="0" smtClean="0"/>
              <a:t>?</a:t>
            </a:r>
          </a:p>
          <a:p>
            <a:pPr lvl="1"/>
            <a:r>
              <a:rPr lang="nl-BE" sz="2000" dirty="0" err="1" smtClean="0"/>
              <a:t>Study</a:t>
            </a:r>
            <a:r>
              <a:rPr lang="nl-BE" sz="2000" dirty="0" smtClean="0"/>
              <a:t> </a:t>
            </a:r>
            <a:r>
              <a:rPr lang="nl-BE" sz="2000" dirty="0" err="1" smtClean="0"/>
              <a:t>protein</a:t>
            </a:r>
            <a:r>
              <a:rPr lang="nl-BE" sz="2000" dirty="0" smtClean="0"/>
              <a:t> </a:t>
            </a:r>
            <a:r>
              <a:rPr lang="nl-BE" sz="2000" dirty="0" err="1" smtClean="0"/>
              <a:t>conformations</a:t>
            </a:r>
            <a:endParaRPr lang="nl-BE" sz="2000" dirty="0" smtClean="0"/>
          </a:p>
          <a:p>
            <a:pPr lvl="1"/>
            <a:r>
              <a:rPr lang="nl-BE" sz="2000" dirty="0" err="1" smtClean="0"/>
              <a:t>Study</a:t>
            </a:r>
            <a:r>
              <a:rPr lang="nl-BE" sz="2000" dirty="0" smtClean="0"/>
              <a:t> </a:t>
            </a:r>
            <a:r>
              <a:rPr lang="nl-BE" sz="2000" dirty="0" err="1" smtClean="0"/>
              <a:t>protein</a:t>
            </a:r>
            <a:r>
              <a:rPr lang="nl-BE" sz="2000" dirty="0" smtClean="0"/>
              <a:t>/</a:t>
            </a:r>
            <a:r>
              <a:rPr lang="nl-BE" sz="2000" dirty="0" err="1" smtClean="0"/>
              <a:t>protein</a:t>
            </a:r>
            <a:r>
              <a:rPr lang="nl-BE" sz="2000" dirty="0" smtClean="0"/>
              <a:t> </a:t>
            </a:r>
            <a:r>
              <a:rPr lang="nl-BE" sz="2000" dirty="0" err="1" smtClean="0"/>
              <a:t>or</a:t>
            </a:r>
            <a:r>
              <a:rPr lang="nl-BE" sz="2000" dirty="0" smtClean="0"/>
              <a:t> </a:t>
            </a:r>
            <a:r>
              <a:rPr lang="nl-BE" sz="2000" dirty="0" err="1" smtClean="0"/>
              <a:t>protein</a:t>
            </a:r>
            <a:r>
              <a:rPr lang="nl-BE" sz="2000" dirty="0" smtClean="0"/>
              <a:t>/</a:t>
            </a:r>
            <a:r>
              <a:rPr lang="nl-BE" sz="2000" dirty="0" err="1" smtClean="0"/>
              <a:t>ligand</a:t>
            </a:r>
            <a:r>
              <a:rPr lang="nl-BE" sz="2000" dirty="0" smtClean="0"/>
              <a:t> </a:t>
            </a:r>
            <a:r>
              <a:rPr lang="nl-BE" sz="2000" dirty="0" err="1" smtClean="0"/>
              <a:t>interactions</a:t>
            </a:r>
            <a:r>
              <a:rPr lang="nl-BE" sz="2000" dirty="0" smtClean="0"/>
              <a:t> </a:t>
            </a:r>
            <a:r>
              <a:rPr lang="nl-BE" sz="2000" dirty="0" err="1" smtClean="0"/>
              <a:t>directly</a:t>
            </a:r>
            <a:endParaRPr lang="nl-BE" sz="2000" dirty="0" smtClean="0"/>
          </a:p>
          <a:p>
            <a:endParaRPr lang="nl-BE" sz="2400" dirty="0" smtClean="0"/>
          </a:p>
          <a:p>
            <a:r>
              <a:rPr lang="nl-BE" sz="2400" dirty="0" err="1" smtClean="0"/>
              <a:t>How</a:t>
            </a:r>
            <a:r>
              <a:rPr lang="nl-BE" sz="2400" dirty="0" smtClean="0"/>
              <a:t>?</a:t>
            </a:r>
          </a:p>
          <a:p>
            <a:pPr lvl="1"/>
            <a:r>
              <a:rPr lang="nl-BE" sz="2000" dirty="0" err="1" smtClean="0"/>
              <a:t>Solution</a:t>
            </a:r>
            <a:r>
              <a:rPr lang="nl-BE" sz="2000" dirty="0" smtClean="0"/>
              <a:t> </a:t>
            </a:r>
            <a:r>
              <a:rPr lang="nl-BE" sz="2000" dirty="0" err="1" smtClean="0"/>
              <a:t>phase</a:t>
            </a:r>
            <a:r>
              <a:rPr lang="nl-BE" sz="2000" dirty="0" smtClean="0"/>
              <a:t>: </a:t>
            </a:r>
            <a:r>
              <a:rPr lang="nl-BE" sz="2000" dirty="0" err="1" smtClean="0"/>
              <a:t>no</a:t>
            </a:r>
            <a:r>
              <a:rPr lang="nl-BE" sz="2000" dirty="0" smtClean="0"/>
              <a:t> </a:t>
            </a:r>
            <a:r>
              <a:rPr lang="nl-BE" sz="2000" dirty="0" err="1" smtClean="0"/>
              <a:t>acids</a:t>
            </a:r>
            <a:r>
              <a:rPr lang="nl-BE" sz="2000" dirty="0" smtClean="0"/>
              <a:t>/</a:t>
            </a:r>
            <a:r>
              <a:rPr lang="nl-BE" sz="2000" dirty="0" err="1" smtClean="0"/>
              <a:t>organic</a:t>
            </a:r>
            <a:r>
              <a:rPr lang="nl-BE" sz="2000" dirty="0" smtClean="0"/>
              <a:t> solvents</a:t>
            </a:r>
          </a:p>
          <a:p>
            <a:pPr lvl="1"/>
            <a:r>
              <a:rPr lang="nl-BE" sz="2000" dirty="0" err="1" smtClean="0"/>
              <a:t>Ionization</a:t>
            </a:r>
            <a:r>
              <a:rPr lang="nl-BE" sz="2000" dirty="0" smtClean="0"/>
              <a:t>: ‘soft’ </a:t>
            </a:r>
            <a:r>
              <a:rPr lang="nl-BE" sz="2000" dirty="0" err="1" smtClean="0"/>
              <a:t>methods</a:t>
            </a:r>
            <a:r>
              <a:rPr lang="nl-BE" sz="2000" dirty="0" smtClean="0"/>
              <a:t> (</a:t>
            </a:r>
            <a:r>
              <a:rPr lang="nl-BE" sz="2000" dirty="0" err="1" smtClean="0"/>
              <a:t>electrospray</a:t>
            </a:r>
            <a:r>
              <a:rPr lang="nl-BE" sz="2000" dirty="0" smtClean="0"/>
              <a:t> </a:t>
            </a:r>
            <a:r>
              <a:rPr lang="nl-BE" sz="2000" dirty="0" err="1" smtClean="0"/>
              <a:t>ionization</a:t>
            </a:r>
            <a:r>
              <a:rPr lang="nl-BE" sz="2000" dirty="0" smtClean="0"/>
              <a:t>/ESI)</a:t>
            </a:r>
          </a:p>
          <a:p>
            <a:pPr lvl="1"/>
            <a:r>
              <a:rPr lang="nl-BE" sz="2000" dirty="0" err="1" smtClean="0"/>
              <a:t>Careful</a:t>
            </a:r>
            <a:r>
              <a:rPr lang="nl-BE" sz="2000" dirty="0" smtClean="0"/>
              <a:t> </a:t>
            </a:r>
            <a:r>
              <a:rPr lang="nl-BE" sz="2000" dirty="0" err="1" smtClean="0"/>
              <a:t>control</a:t>
            </a:r>
            <a:r>
              <a:rPr lang="nl-BE" sz="2000" dirty="0" smtClean="0"/>
              <a:t> of voltages/</a:t>
            </a:r>
            <a:r>
              <a:rPr lang="nl-BE" sz="2000" dirty="0" err="1" smtClean="0"/>
              <a:t>pressures</a:t>
            </a:r>
            <a:r>
              <a:rPr lang="nl-BE" sz="2000" dirty="0" smtClean="0"/>
              <a:t> in gas </a:t>
            </a:r>
            <a:r>
              <a:rPr lang="nl-BE" sz="2000" dirty="0" err="1" smtClean="0"/>
              <a:t>phase</a:t>
            </a:r>
            <a:r>
              <a:rPr lang="nl-BE" sz="2000" dirty="0" smtClean="0"/>
              <a:t> (minimal </a:t>
            </a:r>
            <a:r>
              <a:rPr lang="nl-BE" sz="2000" dirty="0" err="1" smtClean="0"/>
              <a:t>internal</a:t>
            </a:r>
            <a:r>
              <a:rPr lang="nl-BE" sz="2000" dirty="0" smtClean="0"/>
              <a:t> </a:t>
            </a:r>
            <a:r>
              <a:rPr lang="nl-BE" sz="2000" dirty="0" err="1" smtClean="0"/>
              <a:t>energy</a:t>
            </a:r>
            <a:r>
              <a:rPr lang="nl-BE" sz="2000" dirty="0" smtClean="0"/>
              <a:t> </a:t>
            </a:r>
            <a:r>
              <a:rPr lang="nl-BE" sz="2000" dirty="0" err="1" smtClean="0"/>
              <a:t>buildup</a:t>
            </a:r>
            <a:r>
              <a:rPr lang="nl-BE" sz="2000" dirty="0" smtClean="0"/>
              <a:t>)</a:t>
            </a:r>
            <a:endParaRPr lang="nl-BE" sz="2000" dirty="0" smtClean="0"/>
          </a:p>
          <a:p>
            <a:endParaRPr lang="nl-BE" sz="2400" dirty="0" smtClean="0"/>
          </a:p>
          <a:p>
            <a:r>
              <a:rPr lang="nl-BE" sz="2400" dirty="0" err="1" smtClean="0"/>
              <a:t>Can</a:t>
            </a:r>
            <a:r>
              <a:rPr lang="nl-BE" sz="2400" dirty="0" smtClean="0"/>
              <a:t> we </a:t>
            </a:r>
            <a:r>
              <a:rPr lang="nl-BE" sz="2400" dirty="0" err="1" smtClean="0"/>
              <a:t>still</a:t>
            </a:r>
            <a:r>
              <a:rPr lang="nl-BE" sz="2400" dirty="0" smtClean="0"/>
              <a:t> </a:t>
            </a:r>
            <a:r>
              <a:rPr lang="nl-BE" sz="2400" dirty="0" err="1" smtClean="0"/>
              <a:t>perform</a:t>
            </a:r>
            <a:r>
              <a:rPr lang="nl-BE" sz="2400" dirty="0" smtClean="0"/>
              <a:t> </a:t>
            </a:r>
            <a:r>
              <a:rPr lang="nl-BE" sz="2400" dirty="0" err="1" smtClean="0"/>
              <a:t>fragmentation</a:t>
            </a:r>
            <a:r>
              <a:rPr lang="nl-BE" sz="2400" dirty="0" smtClean="0"/>
              <a:t>?</a:t>
            </a:r>
            <a:endParaRPr lang="nl-BE" sz="2400" dirty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Electron capture/transfer dissociation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smtClean="0"/>
              <a:t>CID: </a:t>
            </a:r>
            <a:r>
              <a:rPr lang="nl-BE" sz="2400" dirty="0" err="1" smtClean="0"/>
              <a:t>gradually</a:t>
            </a:r>
            <a:r>
              <a:rPr lang="nl-BE" sz="2400" dirty="0" smtClean="0"/>
              <a:t> </a:t>
            </a:r>
            <a:r>
              <a:rPr lang="nl-BE" sz="2400" dirty="0" err="1" smtClean="0"/>
              <a:t>increase</a:t>
            </a:r>
            <a:r>
              <a:rPr lang="nl-BE" sz="2400" dirty="0" smtClean="0"/>
              <a:t> </a:t>
            </a:r>
            <a:r>
              <a:rPr lang="nl-BE" sz="2400" dirty="0" err="1" smtClean="0"/>
              <a:t>internal</a:t>
            </a:r>
            <a:r>
              <a:rPr lang="nl-BE" sz="2400" dirty="0" smtClean="0"/>
              <a:t> </a:t>
            </a:r>
            <a:r>
              <a:rPr lang="nl-BE" sz="2400" dirty="0" err="1" smtClean="0"/>
              <a:t>energy</a:t>
            </a:r>
            <a:r>
              <a:rPr lang="nl-BE" sz="2400" dirty="0" smtClean="0"/>
              <a:t> </a:t>
            </a:r>
            <a:r>
              <a:rPr lang="nl-BE" sz="2400" dirty="0" err="1" smtClean="0"/>
              <a:t>by</a:t>
            </a:r>
            <a:r>
              <a:rPr lang="nl-BE" sz="2400" dirty="0" smtClean="0"/>
              <a:t> 10</a:t>
            </a:r>
            <a:r>
              <a:rPr lang="nl-BE" sz="2400" baseline="30000" dirty="0" smtClean="0"/>
              <a:t>3</a:t>
            </a:r>
            <a:r>
              <a:rPr lang="nl-BE" sz="2400" dirty="0" smtClean="0"/>
              <a:t> </a:t>
            </a:r>
            <a:r>
              <a:rPr lang="nl-BE" sz="2400" dirty="0" err="1" smtClean="0"/>
              <a:t>collisions</a:t>
            </a:r>
            <a:endParaRPr lang="nl-BE" sz="2400" dirty="0" smtClean="0"/>
          </a:p>
          <a:p>
            <a:r>
              <a:rPr lang="nl-BE" sz="2400" dirty="0" smtClean="0"/>
              <a:t>ECD/ETD: H</a:t>
            </a:r>
            <a:r>
              <a:rPr lang="nl-BE" sz="2400" baseline="30000" dirty="0" smtClean="0"/>
              <a:t>+</a:t>
            </a:r>
            <a:r>
              <a:rPr lang="nl-BE" sz="2400" dirty="0" smtClean="0"/>
              <a:t> + e</a:t>
            </a:r>
            <a:r>
              <a:rPr lang="nl-BE" sz="2400" baseline="30000" dirty="0" smtClean="0"/>
              <a:t>-</a:t>
            </a:r>
            <a:r>
              <a:rPr lang="nl-BE" sz="2400" dirty="0" smtClean="0"/>
              <a:t> </a:t>
            </a:r>
            <a:r>
              <a:rPr lang="nl-BE" sz="2400" dirty="0" smtClean="0">
                <a:sym typeface="Symbol"/>
              </a:rPr>
              <a:t></a:t>
            </a:r>
            <a:r>
              <a:rPr lang="nl-BE" sz="2400" dirty="0" smtClean="0"/>
              <a:t> H</a:t>
            </a:r>
            <a:r>
              <a:rPr lang="nl-BE" sz="3600" b="1" baseline="30000" dirty="0" smtClean="0"/>
              <a:t>.</a:t>
            </a:r>
            <a:r>
              <a:rPr lang="nl-BE" sz="2400" dirty="0" smtClean="0"/>
              <a:t> (</a:t>
            </a:r>
            <a:r>
              <a:rPr lang="nl-BE" sz="2400" dirty="0" err="1" smtClean="0"/>
              <a:t>radical</a:t>
            </a:r>
            <a:r>
              <a:rPr lang="nl-BE" sz="2400" dirty="0" smtClean="0"/>
              <a:t> </a:t>
            </a:r>
            <a:r>
              <a:rPr lang="nl-BE" sz="2400" dirty="0" err="1" smtClean="0"/>
              <a:t>causes</a:t>
            </a:r>
            <a:r>
              <a:rPr lang="nl-BE" sz="2400" dirty="0" smtClean="0"/>
              <a:t> </a:t>
            </a:r>
            <a:r>
              <a:rPr lang="nl-BE" sz="2400" dirty="0" err="1" smtClean="0"/>
              <a:t>fragmentation</a:t>
            </a:r>
            <a:r>
              <a:rPr lang="nl-BE" sz="2400" dirty="0" smtClean="0"/>
              <a:t>)</a:t>
            </a:r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r>
              <a:rPr lang="nl-BE" sz="2400" dirty="0" err="1" smtClean="0"/>
              <a:t>Advantage</a:t>
            </a:r>
            <a:r>
              <a:rPr lang="nl-BE" sz="2400" dirty="0" smtClean="0"/>
              <a:t>: </a:t>
            </a:r>
            <a:r>
              <a:rPr lang="nl-BE" sz="2400" dirty="0" err="1" smtClean="0"/>
              <a:t>very</a:t>
            </a:r>
            <a:r>
              <a:rPr lang="nl-BE" sz="2400" dirty="0" smtClean="0"/>
              <a:t> </a:t>
            </a:r>
            <a:r>
              <a:rPr lang="nl-BE" sz="2400" dirty="0" err="1" smtClean="0"/>
              <a:t>specific</a:t>
            </a:r>
            <a:r>
              <a:rPr lang="nl-BE" sz="2400" dirty="0" smtClean="0"/>
              <a:t> </a:t>
            </a:r>
            <a:r>
              <a:rPr lang="nl-BE" sz="2400" dirty="0" err="1" smtClean="0"/>
              <a:t>reaction</a:t>
            </a:r>
            <a:r>
              <a:rPr lang="nl-BE" sz="2400" dirty="0" smtClean="0"/>
              <a:t> </a:t>
            </a:r>
            <a:r>
              <a:rPr lang="nl-BE" sz="2400" dirty="0" smtClean="0">
                <a:sym typeface="Symbol"/>
              </a:rPr>
              <a:t></a:t>
            </a:r>
            <a:r>
              <a:rPr lang="nl-BE" sz="2400" dirty="0" smtClean="0"/>
              <a:t> minimal </a:t>
            </a:r>
            <a:r>
              <a:rPr lang="nl-BE" sz="2400" dirty="0" err="1" smtClean="0"/>
              <a:t>side</a:t>
            </a:r>
            <a:r>
              <a:rPr lang="nl-BE" sz="2400" dirty="0" smtClean="0"/>
              <a:t> </a:t>
            </a:r>
            <a:r>
              <a:rPr lang="nl-BE" sz="2400" dirty="0" err="1" smtClean="0"/>
              <a:t>reactions</a:t>
            </a:r>
            <a:endParaRPr lang="nl-BE" sz="2400" dirty="0" smtClean="0"/>
          </a:p>
          <a:p>
            <a:r>
              <a:rPr lang="nl-BE" sz="2400" dirty="0" err="1" smtClean="0"/>
              <a:t>Also</a:t>
            </a:r>
            <a:r>
              <a:rPr lang="nl-BE" sz="2400" dirty="0" smtClean="0"/>
              <a:t>: </a:t>
            </a:r>
            <a:r>
              <a:rPr lang="nl-BE" sz="2400" dirty="0" err="1" smtClean="0"/>
              <a:t>limited</a:t>
            </a:r>
            <a:r>
              <a:rPr lang="nl-BE" sz="2400" dirty="0" smtClean="0"/>
              <a:t> </a:t>
            </a:r>
            <a:r>
              <a:rPr lang="nl-BE" sz="2400" dirty="0" err="1" smtClean="0"/>
              <a:t>preference</a:t>
            </a:r>
            <a:r>
              <a:rPr lang="nl-BE" sz="2400" dirty="0" smtClean="0"/>
              <a:t> </a:t>
            </a:r>
            <a:r>
              <a:rPr lang="nl-BE" sz="2400" dirty="0" err="1" smtClean="0"/>
              <a:t>for</a:t>
            </a:r>
            <a:r>
              <a:rPr lang="nl-BE" sz="2400" dirty="0" smtClean="0"/>
              <a:t> </a:t>
            </a:r>
            <a:r>
              <a:rPr lang="nl-BE" sz="2400" dirty="0" err="1" smtClean="0"/>
              <a:t>certain</a:t>
            </a:r>
            <a:r>
              <a:rPr lang="nl-BE" sz="2400" dirty="0" smtClean="0"/>
              <a:t> </a:t>
            </a:r>
            <a:r>
              <a:rPr lang="nl-BE" sz="2400" dirty="0" err="1" smtClean="0"/>
              <a:t>residues</a:t>
            </a:r>
            <a:r>
              <a:rPr lang="nl-BE" sz="2400" dirty="0" smtClean="0"/>
              <a:t> (</a:t>
            </a:r>
            <a:r>
              <a:rPr lang="nl-BE" sz="2400" dirty="0" err="1" smtClean="0"/>
              <a:t>exception</a:t>
            </a:r>
            <a:r>
              <a:rPr lang="nl-BE" sz="2400" dirty="0" smtClean="0"/>
              <a:t>: </a:t>
            </a:r>
            <a:r>
              <a:rPr lang="nl-BE" sz="2400" dirty="0" err="1" smtClean="0"/>
              <a:t>proline</a:t>
            </a:r>
            <a:r>
              <a:rPr lang="nl-BE" sz="2400" dirty="0" smtClean="0"/>
              <a:t>)</a:t>
            </a:r>
          </a:p>
          <a:p>
            <a:endParaRPr lang="nl-BE" sz="2400" dirty="0"/>
          </a:p>
        </p:txBody>
      </p:sp>
      <p:pic>
        <p:nvPicPr>
          <p:cNvPr id="4" name="Picture 3" descr="US06458539-20021001-C000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3728" y="2519164"/>
            <a:ext cx="4874895" cy="14859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534941" y="2492896"/>
            <a:ext cx="2722190" cy="1512168"/>
            <a:chOff x="3534941" y="2636912"/>
            <a:chExt cx="2722190" cy="1512168"/>
          </a:xfrm>
        </p:grpSpPr>
        <p:sp>
          <p:nvSpPr>
            <p:cNvPr id="5" name="Rectangle 4"/>
            <p:cNvSpPr/>
            <p:nvPr/>
          </p:nvSpPr>
          <p:spPr>
            <a:xfrm>
              <a:off x="3726954" y="2636912"/>
              <a:ext cx="225921" cy="1920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869185" y="2636912"/>
              <a:ext cx="225921" cy="1920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31210" y="2636912"/>
              <a:ext cx="225921" cy="1920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830044" y="3957067"/>
              <a:ext cx="225921" cy="1920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77916" y="3957067"/>
              <a:ext cx="225921" cy="1920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34941" y="3957067"/>
              <a:ext cx="225921" cy="1920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23728" y="2420888"/>
            <a:ext cx="4644276" cy="1439863"/>
            <a:chOff x="2555776" y="3429000"/>
            <a:chExt cx="4644276" cy="1439863"/>
          </a:xfrm>
        </p:grpSpPr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87675" y="3573463"/>
              <a:ext cx="3781425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2555776" y="3429000"/>
              <a:ext cx="1107996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ETD</a:t>
              </a:r>
              <a:endParaRPr lang="en-US" sz="3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20297" y="3429000"/>
              <a:ext cx="97975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CID</a:t>
              </a:r>
              <a:endParaRPr lang="en-US" sz="3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Electron capture/transfer dissociation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err="1" smtClean="0"/>
              <a:t>Proline</a:t>
            </a:r>
            <a:r>
              <a:rPr lang="nl-BE" sz="2400" dirty="0" smtClean="0"/>
              <a:t>:</a:t>
            </a:r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r>
              <a:rPr lang="nl-BE" sz="2400" dirty="0" err="1" smtClean="0"/>
              <a:t>Difference</a:t>
            </a:r>
            <a:r>
              <a:rPr lang="nl-BE" sz="2400" dirty="0" smtClean="0"/>
              <a:t> ECD/ETD: </a:t>
            </a:r>
            <a:r>
              <a:rPr lang="nl-BE" sz="2400" dirty="0" err="1" smtClean="0"/>
              <a:t>source</a:t>
            </a:r>
            <a:r>
              <a:rPr lang="nl-BE" sz="2400" dirty="0" smtClean="0"/>
              <a:t> of e</a:t>
            </a:r>
            <a:r>
              <a:rPr lang="nl-BE" sz="2400" baseline="30000" dirty="0" smtClean="0"/>
              <a:t>-</a:t>
            </a:r>
          </a:p>
          <a:p>
            <a:pPr lvl="1"/>
            <a:r>
              <a:rPr lang="nl-BE" sz="2000" dirty="0" smtClean="0"/>
              <a:t>ECD: </a:t>
            </a:r>
            <a:r>
              <a:rPr lang="nl-BE" sz="2000" dirty="0" err="1" smtClean="0"/>
              <a:t>electron</a:t>
            </a:r>
            <a:r>
              <a:rPr lang="nl-BE" sz="2000" dirty="0" smtClean="0"/>
              <a:t> </a:t>
            </a:r>
            <a:r>
              <a:rPr lang="nl-BE" sz="2000" dirty="0" err="1" smtClean="0"/>
              <a:t>beam</a:t>
            </a:r>
            <a:endParaRPr lang="nl-BE" sz="2000" dirty="0" smtClean="0"/>
          </a:p>
          <a:p>
            <a:pPr lvl="1"/>
            <a:r>
              <a:rPr lang="nl-BE" sz="2000" dirty="0" smtClean="0"/>
              <a:t>ETD: </a:t>
            </a:r>
            <a:r>
              <a:rPr lang="nl-BE" sz="2000" dirty="0" err="1" smtClean="0"/>
              <a:t>radical</a:t>
            </a:r>
            <a:r>
              <a:rPr lang="nl-BE" sz="2000" dirty="0" smtClean="0"/>
              <a:t> anion</a:t>
            </a:r>
            <a:endParaRPr lang="nl-BE" sz="2000" dirty="0" smtClean="0"/>
          </a:p>
          <a:p>
            <a:endParaRPr lang="nl-BE" sz="2400" dirty="0" smtClean="0"/>
          </a:p>
          <a:p>
            <a:r>
              <a:rPr lang="nl-BE" sz="2400" dirty="0" smtClean="0"/>
              <a:t>ECD: </a:t>
            </a:r>
            <a:r>
              <a:rPr lang="nl-BE" sz="2400" dirty="0" err="1" smtClean="0"/>
              <a:t>M</a:t>
            </a:r>
            <a:r>
              <a:rPr lang="nl-BE" sz="2400" baseline="30000" dirty="0" err="1" smtClean="0"/>
              <a:t>z</a:t>
            </a:r>
            <a:r>
              <a:rPr lang="nl-BE" sz="2400" baseline="30000" dirty="0" smtClean="0"/>
              <a:t>+</a:t>
            </a:r>
            <a:r>
              <a:rPr lang="nl-BE" sz="2400" dirty="0" smtClean="0"/>
              <a:t> + </a:t>
            </a:r>
            <a:r>
              <a:rPr lang="nl-BE" sz="2400" dirty="0" smtClean="0"/>
              <a:t>e</a:t>
            </a:r>
            <a:r>
              <a:rPr lang="nl-BE" sz="2400" baseline="30000" dirty="0" smtClean="0"/>
              <a:t>-</a:t>
            </a:r>
            <a:r>
              <a:rPr lang="nl-BE" sz="2400" dirty="0" smtClean="0"/>
              <a:t> </a:t>
            </a:r>
            <a:r>
              <a:rPr lang="nl-BE" sz="2400" dirty="0" smtClean="0">
                <a:sym typeface="Symbol" pitchFamily="18" charset="2"/>
              </a:rPr>
              <a:t> [M</a:t>
            </a:r>
            <a:r>
              <a:rPr lang="nl-BE" sz="3600" b="1" baseline="30000" dirty="0" smtClean="0">
                <a:sym typeface="Symbol" pitchFamily="18" charset="2"/>
              </a:rPr>
              <a:t>.</a:t>
            </a:r>
            <a:r>
              <a:rPr lang="nl-BE" sz="2400" baseline="30000" dirty="0" smtClean="0">
                <a:sym typeface="Symbol" pitchFamily="18" charset="2"/>
              </a:rPr>
              <a:t>(z-1</a:t>
            </a:r>
            <a:r>
              <a:rPr lang="nl-BE" sz="2400" baseline="30000" dirty="0" smtClean="0">
                <a:sym typeface="Symbol" pitchFamily="18" charset="2"/>
              </a:rPr>
              <a:t>)+</a:t>
            </a:r>
            <a:r>
              <a:rPr lang="nl-BE" sz="2400" dirty="0" smtClean="0">
                <a:sym typeface="Symbol" pitchFamily="18" charset="2"/>
              </a:rPr>
              <a:t>]* </a:t>
            </a:r>
            <a:r>
              <a:rPr lang="nl-BE" sz="2400" dirty="0" smtClean="0">
                <a:sym typeface="Symbol" pitchFamily="18" charset="2"/>
              </a:rPr>
              <a:t> </a:t>
            </a:r>
            <a:r>
              <a:rPr lang="nl-BE" sz="2400" dirty="0" err="1" smtClean="0">
                <a:sym typeface="Symbol" pitchFamily="18" charset="2"/>
              </a:rPr>
              <a:t>fragments</a:t>
            </a:r>
            <a:endParaRPr lang="nl-BE" sz="2400" dirty="0" smtClean="0"/>
          </a:p>
          <a:p>
            <a:r>
              <a:rPr lang="nl-BE" sz="2400" dirty="0" smtClean="0"/>
              <a:t>ETD: </a:t>
            </a:r>
            <a:r>
              <a:rPr lang="nl-BE" sz="2400" dirty="0" err="1" smtClean="0"/>
              <a:t>M</a:t>
            </a:r>
            <a:r>
              <a:rPr lang="nl-BE" sz="2400" baseline="30000" dirty="0" err="1" smtClean="0"/>
              <a:t>z</a:t>
            </a:r>
            <a:r>
              <a:rPr lang="nl-BE" sz="2400" baseline="30000" dirty="0" smtClean="0"/>
              <a:t>+</a:t>
            </a:r>
            <a:r>
              <a:rPr lang="nl-BE" sz="2400" dirty="0" smtClean="0"/>
              <a:t> </a:t>
            </a:r>
            <a:r>
              <a:rPr lang="nl-BE" sz="2400" dirty="0" smtClean="0"/>
              <a:t>+ </a:t>
            </a:r>
            <a:r>
              <a:rPr lang="nl-BE" sz="2400" dirty="0" smtClean="0"/>
              <a:t>A</a:t>
            </a:r>
            <a:r>
              <a:rPr lang="nl-BE" sz="3600" b="1" baseline="30000" dirty="0" smtClean="0"/>
              <a:t>.</a:t>
            </a:r>
            <a:r>
              <a:rPr lang="nl-BE" sz="2400" baseline="30000" dirty="0" smtClean="0"/>
              <a:t>-</a:t>
            </a:r>
            <a:r>
              <a:rPr lang="nl-BE" sz="2400" dirty="0" smtClean="0"/>
              <a:t> </a:t>
            </a:r>
            <a:r>
              <a:rPr lang="nl-BE" sz="2400" dirty="0" smtClean="0">
                <a:sym typeface="Symbol" pitchFamily="18" charset="2"/>
              </a:rPr>
              <a:t> [M</a:t>
            </a:r>
            <a:r>
              <a:rPr lang="nl-BE" sz="3600" b="1" baseline="30000" dirty="0" smtClean="0">
                <a:sym typeface="Symbol" pitchFamily="18" charset="2"/>
              </a:rPr>
              <a:t>.</a:t>
            </a:r>
            <a:r>
              <a:rPr lang="nl-BE" sz="2400" baseline="30000" dirty="0" smtClean="0">
                <a:sym typeface="Symbol" pitchFamily="18" charset="2"/>
              </a:rPr>
              <a:t>(z-1)+</a:t>
            </a:r>
            <a:r>
              <a:rPr lang="nl-BE" sz="2400" dirty="0" smtClean="0">
                <a:sym typeface="Symbol" pitchFamily="18" charset="2"/>
              </a:rPr>
              <a:t>]* + A  </a:t>
            </a:r>
            <a:r>
              <a:rPr lang="nl-BE" sz="2400" dirty="0" err="1" smtClean="0">
                <a:sym typeface="Symbol" pitchFamily="18" charset="2"/>
              </a:rPr>
              <a:t>fragments</a:t>
            </a:r>
            <a:endParaRPr lang="nl-BE" sz="2400" dirty="0" smtClean="0"/>
          </a:p>
          <a:p>
            <a:endParaRPr lang="nl-BE" sz="2400" dirty="0"/>
          </a:p>
        </p:txBody>
      </p:sp>
      <p:pic>
        <p:nvPicPr>
          <p:cNvPr id="4" name="Picture 3" descr="rabenstein-peptide.gif"/>
          <p:cNvPicPr>
            <a:picLocks noChangeAspect="1"/>
          </p:cNvPicPr>
          <p:nvPr/>
        </p:nvPicPr>
        <p:blipFill>
          <a:blip r:embed="rId3" cstate="print"/>
          <a:srcRect l="1124" t="17011" r="2173" b="6371"/>
          <a:stretch>
            <a:fillRect/>
          </a:stretch>
        </p:blipFill>
        <p:spPr>
          <a:xfrm>
            <a:off x="2051720" y="1700808"/>
            <a:ext cx="5204178" cy="14449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702368" y="2348880"/>
            <a:ext cx="0" cy="216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614136" y="2348880"/>
            <a:ext cx="4241648" cy="250144"/>
            <a:chOff x="2614136" y="2348880"/>
            <a:chExt cx="4241648" cy="25014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614136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967352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316800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663192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009584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55976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031344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333024" y="238300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645296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953800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248656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57160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855784" y="2348880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nl-BE" sz="2800" dirty="0"/>
          </a:p>
        </p:txBody>
      </p:sp>
      <p:pic>
        <p:nvPicPr>
          <p:cNvPr id="4" name="Content Placeholder 3" descr="Life, the Universe and Everything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63457" y="1600200"/>
            <a:ext cx="3255086" cy="4525963"/>
          </a:xfrm>
        </p:spPr>
      </p:pic>
      <p:sp>
        <p:nvSpPr>
          <p:cNvPr id="5" name="Rectangle 4"/>
          <p:cNvSpPr/>
          <p:nvPr/>
        </p:nvSpPr>
        <p:spPr>
          <a:xfrm>
            <a:off x="3635896" y="4077072"/>
            <a:ext cx="1080120" cy="100811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749" y="3501008"/>
            <a:ext cx="28860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</a:rPr>
              <a:t>Electron transfer dissociation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smtClean="0"/>
              <a:t>Is ETD </a:t>
            </a:r>
            <a:r>
              <a:rPr lang="nl-BE" sz="2400" dirty="0" err="1" smtClean="0"/>
              <a:t>gentle</a:t>
            </a:r>
            <a:r>
              <a:rPr lang="nl-BE" sz="2400" dirty="0" smtClean="0"/>
              <a:t> </a:t>
            </a:r>
            <a:r>
              <a:rPr lang="nl-BE" sz="2400" dirty="0" err="1" smtClean="0"/>
              <a:t>enough</a:t>
            </a:r>
            <a:r>
              <a:rPr lang="nl-BE" sz="2400" dirty="0" smtClean="0"/>
              <a:t> to </a:t>
            </a:r>
            <a:r>
              <a:rPr lang="nl-BE" sz="2400" dirty="0" err="1" smtClean="0"/>
              <a:t>perform</a:t>
            </a:r>
            <a:r>
              <a:rPr lang="nl-BE" sz="2400" dirty="0" smtClean="0"/>
              <a:t> </a:t>
            </a:r>
            <a:r>
              <a:rPr lang="nl-BE" sz="2400" dirty="0" err="1" smtClean="0"/>
              <a:t>on</a:t>
            </a:r>
            <a:r>
              <a:rPr lang="nl-BE" sz="2400" dirty="0" smtClean="0"/>
              <a:t> </a:t>
            </a:r>
            <a:r>
              <a:rPr lang="nl-BE" sz="2400" dirty="0" err="1" smtClean="0"/>
              <a:t>native</a:t>
            </a:r>
            <a:r>
              <a:rPr lang="nl-BE" sz="2400" dirty="0" smtClean="0"/>
              <a:t> </a:t>
            </a:r>
            <a:r>
              <a:rPr lang="nl-BE" sz="2400" dirty="0" err="1" smtClean="0"/>
              <a:t>proteins</a:t>
            </a:r>
            <a:r>
              <a:rPr lang="nl-BE" sz="2400" dirty="0" smtClean="0"/>
              <a:t>?</a:t>
            </a:r>
            <a:endParaRPr lang="nl-BE" sz="2400" dirty="0"/>
          </a:p>
        </p:txBody>
      </p:sp>
      <p:grpSp>
        <p:nvGrpSpPr>
          <p:cNvPr id="4" name="Group 21"/>
          <p:cNvGrpSpPr/>
          <p:nvPr/>
        </p:nvGrpSpPr>
        <p:grpSpPr>
          <a:xfrm>
            <a:off x="5182797" y="2443624"/>
            <a:ext cx="3565667" cy="3361640"/>
            <a:chOff x="78840" y="2735533"/>
            <a:chExt cx="3565667" cy="336164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24652" t="3287" r="1393" b="4680"/>
            <a:stretch>
              <a:fillRect/>
            </a:stretch>
          </p:blipFill>
          <p:spPr bwMode="auto">
            <a:xfrm>
              <a:off x="899592" y="3501008"/>
              <a:ext cx="1944216" cy="201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-1560000">
              <a:off x="1369657" y="2735533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2880000">
              <a:off x="2514071" y="4819939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>
              <a:off x="2699792" y="3356992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-240000" flipH="1">
              <a:off x="78840" y="3311598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-3300000" flipH="1">
              <a:off x="78305" y="4645542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-4620000" flipH="1">
              <a:off x="600505" y="5264776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22"/>
          <p:cNvGrpSpPr/>
          <p:nvPr/>
        </p:nvGrpSpPr>
        <p:grpSpPr>
          <a:xfrm>
            <a:off x="132883" y="2600709"/>
            <a:ext cx="3608709" cy="3047471"/>
            <a:chOff x="4885411" y="3253796"/>
            <a:chExt cx="3608709" cy="3047471"/>
          </a:xfrm>
        </p:grpSpPr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-1620000">
              <a:off x="4885411" y="4050458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-1620000">
              <a:off x="5891578" y="3416758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-1620000">
              <a:off x="6899690" y="3253796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4800000">
              <a:off x="6673658" y="5271898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4800000">
              <a:off x="7128525" y="4820798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4800000">
              <a:off x="7661722" y="4485474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6240000">
              <a:off x="5679272" y="5468870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r="60007" b="11060"/>
            <a:stretch>
              <a:fillRect/>
            </a:stretch>
          </p:blipFill>
          <p:spPr bwMode="auto">
            <a:xfrm rot="6240000">
              <a:off x="4908352" y="5308677"/>
              <a:ext cx="944715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355780" y="5703639"/>
            <a:ext cx="270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err="1" smtClean="0"/>
              <a:t>Sequence</a:t>
            </a:r>
            <a:r>
              <a:rPr lang="nl-BE" sz="2400" dirty="0" smtClean="0"/>
              <a:t> </a:t>
            </a:r>
            <a:r>
              <a:rPr lang="nl-BE" sz="2400" dirty="0" smtClean="0"/>
              <a:t>+ </a:t>
            </a:r>
            <a:r>
              <a:rPr lang="nl-BE" sz="2400" dirty="0" err="1" smtClean="0"/>
              <a:t>PTMs</a:t>
            </a:r>
            <a:endParaRPr lang="nl-BE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228184" y="570363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smtClean="0"/>
              <a:t>3D info</a:t>
            </a:r>
            <a:r>
              <a:rPr lang="nl-BE" sz="2400" dirty="0" smtClean="0"/>
              <a:t>?</a:t>
            </a:r>
            <a:endParaRPr lang="nl-BE" sz="2400" dirty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/>
      <p:bldP spid="2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Fig_2_14 (100 dpi).tif"/>
          <p:cNvPicPr>
            <a:picLocks noChangeAspect="1"/>
          </p:cNvPicPr>
          <p:nvPr/>
        </p:nvPicPr>
        <p:blipFill>
          <a:blip r:embed="rId3" cstate="print"/>
          <a:srcRect b="75775"/>
          <a:stretch>
            <a:fillRect/>
          </a:stretch>
        </p:blipFill>
        <p:spPr>
          <a:xfrm>
            <a:off x="1510547" y="2102887"/>
            <a:ext cx="6085789" cy="1830169"/>
          </a:xfrm>
          <a:prstGeom prst="rect">
            <a:avLst/>
          </a:prstGeom>
        </p:spPr>
      </p:pic>
      <p:pic>
        <p:nvPicPr>
          <p:cNvPr id="4" name="Content Placeholder 6" descr="Fig_2_14 (100 dpi).tif"/>
          <p:cNvPicPr>
            <a:picLocks noChangeAspect="1"/>
          </p:cNvPicPr>
          <p:nvPr/>
        </p:nvPicPr>
        <p:blipFill>
          <a:blip r:embed="rId3" cstate="print"/>
          <a:srcRect l="18358" t="397" r="43779" b="85051"/>
          <a:stretch>
            <a:fillRect/>
          </a:stretch>
        </p:blipFill>
        <p:spPr>
          <a:xfrm>
            <a:off x="2627784" y="2132856"/>
            <a:ext cx="2304256" cy="1099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ETD case study: ADH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smtClean="0"/>
              <a:t>Alcohol </a:t>
            </a:r>
            <a:r>
              <a:rPr lang="nl-BE" sz="2400" dirty="0" err="1" smtClean="0"/>
              <a:t>dehydrogenase</a:t>
            </a:r>
            <a:r>
              <a:rPr lang="nl-BE" sz="2400" dirty="0" smtClean="0"/>
              <a:t>: </a:t>
            </a:r>
            <a:r>
              <a:rPr lang="nl-BE" sz="2400" dirty="0" err="1" smtClean="0"/>
              <a:t>tetramer</a:t>
            </a:r>
            <a:r>
              <a:rPr lang="nl-BE" sz="2400" dirty="0" smtClean="0"/>
              <a:t> (147 000 Da)</a:t>
            </a:r>
            <a:endParaRPr lang="nl-BE" sz="2400" dirty="0"/>
          </a:p>
        </p:txBody>
      </p:sp>
      <p:sp>
        <p:nvSpPr>
          <p:cNvPr id="10" name="Oval 9"/>
          <p:cNvSpPr/>
          <p:nvPr/>
        </p:nvSpPr>
        <p:spPr bwMode="auto">
          <a:xfrm>
            <a:off x="1294523" y="3212976"/>
            <a:ext cx="1512168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427554" y="2977902"/>
            <a:ext cx="1224136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004048" y="2060848"/>
            <a:ext cx="360040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094723" y="2132856"/>
            <a:ext cx="360040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ETD case study: ADH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smtClean="0"/>
              <a:t>Alcohol </a:t>
            </a:r>
            <a:r>
              <a:rPr lang="nl-BE" sz="2400" dirty="0" err="1" smtClean="0"/>
              <a:t>dehydrogenase</a:t>
            </a:r>
            <a:r>
              <a:rPr lang="nl-BE" sz="2400" dirty="0" smtClean="0"/>
              <a:t>: </a:t>
            </a:r>
            <a:r>
              <a:rPr lang="nl-BE" sz="2400" dirty="0" err="1" smtClean="0"/>
              <a:t>tetramer</a:t>
            </a:r>
            <a:r>
              <a:rPr lang="nl-BE" sz="2400" dirty="0" smtClean="0"/>
              <a:t> (147 000 Da)</a:t>
            </a:r>
            <a:endParaRPr lang="nl-BE" sz="2400" dirty="0"/>
          </a:p>
        </p:txBody>
      </p:sp>
      <p:pic>
        <p:nvPicPr>
          <p:cNvPr id="10" name="Content Placeholder 6" descr="Fig_2_14 (100 dpi).tif"/>
          <p:cNvPicPr>
            <a:picLocks noChangeAspect="1"/>
          </p:cNvPicPr>
          <p:nvPr/>
        </p:nvPicPr>
        <p:blipFill>
          <a:blip r:embed="rId3" cstate="print"/>
          <a:srcRect b="45274"/>
          <a:stretch>
            <a:fillRect/>
          </a:stretch>
        </p:blipFill>
        <p:spPr>
          <a:xfrm>
            <a:off x="1510547" y="2102887"/>
            <a:ext cx="6085789" cy="413442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1294523" y="3212976"/>
            <a:ext cx="1512168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582555" y="3573016"/>
            <a:ext cx="0" cy="1440160"/>
          </a:xfrm>
          <a:prstGeom prst="line">
            <a:avLst/>
          </a:prstGeom>
          <a:solidFill>
            <a:srgbClr val="34A3DC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590667" y="3645024"/>
            <a:ext cx="4968552" cy="1368152"/>
          </a:xfrm>
          <a:prstGeom prst="line">
            <a:avLst/>
          </a:prstGeom>
          <a:solidFill>
            <a:srgbClr val="34A3DC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5427554" y="2977902"/>
            <a:ext cx="1224136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004048" y="2060848"/>
            <a:ext cx="360040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094723" y="2132856"/>
            <a:ext cx="360040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ETD case study: ADH</a:t>
            </a:r>
            <a:endParaRPr lang="nl-BE" sz="2800" dirty="0"/>
          </a:p>
        </p:txBody>
      </p:sp>
      <p:pic>
        <p:nvPicPr>
          <p:cNvPr id="18" name="Content Placeholder 3" descr="Fig_3_4 (VITO progress) (100 dpi).tif"/>
          <p:cNvPicPr>
            <a:picLocks noChangeAspect="1"/>
          </p:cNvPicPr>
          <p:nvPr/>
        </p:nvPicPr>
        <p:blipFill>
          <a:blip r:embed="rId3" cstate="print"/>
          <a:srcRect r="25873"/>
          <a:stretch>
            <a:fillRect/>
          </a:stretch>
        </p:blipFill>
        <p:spPr>
          <a:xfrm>
            <a:off x="841248" y="2116832"/>
            <a:ext cx="5530952" cy="1600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ETD case study: ADH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r>
              <a:rPr lang="nl-BE" sz="2400" dirty="0" err="1" smtClean="0"/>
              <a:t>Fragmentation</a:t>
            </a:r>
            <a:r>
              <a:rPr lang="nl-BE" sz="2400" dirty="0" smtClean="0"/>
              <a:t> </a:t>
            </a:r>
            <a:r>
              <a:rPr lang="nl-BE" sz="2400" dirty="0" err="1" smtClean="0"/>
              <a:t>occurs</a:t>
            </a:r>
            <a:r>
              <a:rPr lang="nl-BE" sz="2400" dirty="0" smtClean="0"/>
              <a:t> at </a:t>
            </a:r>
            <a:r>
              <a:rPr lang="nl-BE" sz="2400" dirty="0" err="1" smtClean="0"/>
              <a:t>surface</a:t>
            </a:r>
            <a:r>
              <a:rPr lang="nl-BE" sz="2400" dirty="0" smtClean="0"/>
              <a:t> of </a:t>
            </a:r>
            <a:r>
              <a:rPr lang="nl-BE" sz="2400" dirty="0" err="1" smtClean="0"/>
              <a:t>native</a:t>
            </a:r>
            <a:r>
              <a:rPr lang="nl-BE" sz="2400" dirty="0" smtClean="0"/>
              <a:t> </a:t>
            </a:r>
            <a:r>
              <a:rPr lang="nl-BE" sz="2400" dirty="0" err="1" smtClean="0"/>
              <a:t>tetramer</a:t>
            </a:r>
            <a:r>
              <a:rPr lang="nl-BE" sz="2400" dirty="0" smtClean="0"/>
              <a:t> (</a:t>
            </a:r>
            <a:r>
              <a:rPr lang="nl-BE" sz="2400" dirty="0" err="1" smtClean="0"/>
              <a:t>confirmed</a:t>
            </a:r>
            <a:r>
              <a:rPr lang="nl-BE" sz="2400" dirty="0" smtClean="0"/>
              <a:t> </a:t>
            </a:r>
            <a:r>
              <a:rPr lang="nl-BE" sz="2400" dirty="0" err="1" smtClean="0"/>
              <a:t>through</a:t>
            </a:r>
            <a:r>
              <a:rPr lang="nl-BE" sz="2400" dirty="0" smtClean="0"/>
              <a:t> </a:t>
            </a:r>
            <a:r>
              <a:rPr lang="nl-BE" sz="2400" dirty="0" err="1" smtClean="0"/>
              <a:t>calculations</a:t>
            </a:r>
            <a:r>
              <a:rPr lang="nl-BE" sz="2400" dirty="0" smtClean="0"/>
              <a:t>)</a:t>
            </a:r>
          </a:p>
          <a:p>
            <a:endParaRPr lang="nl-BE" sz="2400" dirty="0" smtClean="0"/>
          </a:p>
          <a:p>
            <a:r>
              <a:rPr lang="nl-BE" sz="2400" dirty="0" err="1" smtClean="0"/>
              <a:t>Current</a:t>
            </a:r>
            <a:r>
              <a:rPr lang="nl-BE" sz="2400" dirty="0" smtClean="0"/>
              <a:t> research: </a:t>
            </a:r>
            <a:r>
              <a:rPr lang="nl-BE" sz="2400" dirty="0" err="1" smtClean="0"/>
              <a:t>can</a:t>
            </a:r>
            <a:r>
              <a:rPr lang="nl-BE" sz="2400" dirty="0" smtClean="0"/>
              <a:t> we </a:t>
            </a:r>
            <a:r>
              <a:rPr lang="nl-BE" sz="2400" dirty="0" err="1" smtClean="0"/>
              <a:t>extend</a:t>
            </a:r>
            <a:r>
              <a:rPr lang="nl-BE" sz="2400" dirty="0" smtClean="0"/>
              <a:t> </a:t>
            </a:r>
            <a:r>
              <a:rPr lang="nl-BE" sz="2400" dirty="0" err="1" smtClean="0"/>
              <a:t>this</a:t>
            </a:r>
            <a:r>
              <a:rPr lang="nl-BE" sz="2400" dirty="0" smtClean="0"/>
              <a:t> to </a:t>
            </a:r>
            <a:r>
              <a:rPr lang="nl-BE" sz="2400" dirty="0" err="1" smtClean="0"/>
              <a:t>other</a:t>
            </a:r>
            <a:r>
              <a:rPr lang="nl-BE" sz="2400" dirty="0" smtClean="0"/>
              <a:t> </a:t>
            </a:r>
            <a:r>
              <a:rPr lang="nl-BE" sz="2400" dirty="0" err="1" smtClean="0"/>
              <a:t>proteins</a:t>
            </a:r>
            <a:r>
              <a:rPr lang="nl-BE" sz="2400" dirty="0" smtClean="0"/>
              <a:t>/</a:t>
            </a:r>
            <a:r>
              <a:rPr lang="nl-BE" sz="2400" dirty="0" err="1" smtClean="0"/>
              <a:t>complexes</a:t>
            </a:r>
            <a:r>
              <a:rPr lang="nl-BE" sz="2400" dirty="0" smtClean="0"/>
              <a:t>?</a:t>
            </a:r>
          </a:p>
        </p:txBody>
      </p:sp>
      <p:pic>
        <p:nvPicPr>
          <p:cNvPr id="18" name="Content Placeholder 3" descr="Fig_3_4 (VITO progress) (100 dpi)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1248" y="2116832"/>
            <a:ext cx="7461504" cy="1600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43608" y="1052736"/>
            <a:ext cx="6599171" cy="1728192"/>
          </a:xfrm>
        </p:spPr>
        <p:txBody>
          <a:bodyPr>
            <a:normAutofit/>
          </a:bodyPr>
          <a:lstStyle/>
          <a:p>
            <a:pPr algn="ctr"/>
            <a:r>
              <a:rPr lang="en-US" b="0" dirty="0" smtClean="0"/>
              <a:t>Isotopic distributions</a:t>
            </a:r>
            <a:br>
              <a:rPr lang="en-US" b="0" dirty="0" smtClean="0"/>
            </a:br>
            <a:r>
              <a:rPr lang="en-US" b="0" dirty="0" smtClean="0"/>
              <a:t>in ETD-MS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4139952" y="6488668"/>
            <a:ext cx="4994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+mj-lt"/>
              </a:rPr>
              <a:t>BIOMOLECULAR MASS SPECTROMETRY  </a:t>
            </a:r>
            <a:r>
              <a:rPr lang="en-GB" sz="2000" dirty="0" smtClean="0">
                <a:solidFill>
                  <a:schemeClr val="bg1"/>
                </a:solidFill>
                <a:latin typeface="+mj-lt"/>
              </a:rPr>
              <a:t>group</a:t>
            </a:r>
            <a:endParaRPr lang="en-GB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 descr="2257_51191259361_2964_n.jpg"/>
          <p:cNvPicPr>
            <a:picLocks noChangeAspect="1"/>
          </p:cNvPicPr>
          <p:nvPr/>
        </p:nvPicPr>
        <p:blipFill>
          <a:blip r:embed="rId2" cstate="print"/>
          <a:srcRect r="36017"/>
          <a:stretch>
            <a:fillRect/>
          </a:stretch>
        </p:blipFill>
        <p:spPr>
          <a:xfrm>
            <a:off x="899592" y="2636912"/>
            <a:ext cx="2454004" cy="2571750"/>
          </a:xfrm>
          <a:prstGeom prst="rect">
            <a:avLst/>
          </a:prstGeom>
        </p:spPr>
      </p:pic>
      <p:pic>
        <p:nvPicPr>
          <p:cNvPr id="10" name="Picture 9" descr="ania_sam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3701" y="2650607"/>
            <a:ext cx="2250667" cy="2581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Isotopic distributions in MS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sz="2400" dirty="0" err="1" smtClean="0"/>
              <a:t>Elements</a:t>
            </a:r>
            <a:r>
              <a:rPr lang="nl-BE" sz="2400" dirty="0" smtClean="0"/>
              <a:t> </a:t>
            </a:r>
            <a:r>
              <a:rPr lang="nl-BE" sz="2400" dirty="0" err="1" smtClean="0"/>
              <a:t>naturally</a:t>
            </a:r>
            <a:r>
              <a:rPr lang="nl-BE" sz="2400" dirty="0" smtClean="0"/>
              <a:t> </a:t>
            </a:r>
            <a:r>
              <a:rPr lang="nl-BE" sz="2400" dirty="0" err="1" smtClean="0"/>
              <a:t>occur</a:t>
            </a:r>
            <a:r>
              <a:rPr lang="nl-BE" sz="2400" dirty="0" smtClean="0"/>
              <a:t> as different </a:t>
            </a:r>
            <a:r>
              <a:rPr lang="nl-BE" sz="2400" dirty="0" err="1" smtClean="0"/>
              <a:t>isotopes</a:t>
            </a:r>
            <a:r>
              <a:rPr lang="nl-BE" sz="2400" dirty="0" smtClean="0"/>
              <a:t> (</a:t>
            </a:r>
            <a:r>
              <a:rPr lang="nl-BE" sz="2400" dirty="0" err="1" smtClean="0"/>
              <a:t>same</a:t>
            </a:r>
            <a:r>
              <a:rPr lang="nl-BE" sz="2400" dirty="0" smtClean="0"/>
              <a:t> # of </a:t>
            </a:r>
            <a:r>
              <a:rPr lang="nl-BE" sz="2400" dirty="0" err="1" smtClean="0"/>
              <a:t>protons</a:t>
            </a:r>
            <a:r>
              <a:rPr lang="nl-BE" sz="2400" dirty="0" smtClean="0"/>
              <a:t>, different # of </a:t>
            </a:r>
            <a:r>
              <a:rPr lang="nl-BE" sz="2400" dirty="0" err="1" smtClean="0"/>
              <a:t>neutrons</a:t>
            </a:r>
            <a:r>
              <a:rPr lang="nl-BE" sz="2400" dirty="0" smtClean="0"/>
              <a:t>)</a:t>
            </a:r>
          </a:p>
          <a:p>
            <a:endParaRPr lang="nl-BE" sz="2400" dirty="0" smtClean="0"/>
          </a:p>
          <a:p>
            <a:r>
              <a:rPr lang="nl-BE" sz="2400" dirty="0" smtClean="0"/>
              <a:t>C: 98.93% </a:t>
            </a:r>
            <a:r>
              <a:rPr lang="nl-BE" sz="2400" baseline="30000" dirty="0" smtClean="0"/>
              <a:t>12</a:t>
            </a:r>
            <a:r>
              <a:rPr lang="nl-BE" sz="2400" dirty="0" smtClean="0"/>
              <a:t>C, 1.07% </a:t>
            </a:r>
            <a:r>
              <a:rPr lang="nl-BE" sz="2400" baseline="30000" dirty="0" smtClean="0"/>
              <a:t>13</a:t>
            </a:r>
            <a:r>
              <a:rPr lang="nl-BE" sz="2400" dirty="0" smtClean="0"/>
              <a:t>C</a:t>
            </a:r>
          </a:p>
          <a:p>
            <a:r>
              <a:rPr lang="nl-BE" sz="2400" dirty="0" smtClean="0"/>
              <a:t>H: 99.99% </a:t>
            </a:r>
            <a:r>
              <a:rPr lang="nl-BE" sz="2400" baseline="30000" dirty="0" smtClean="0"/>
              <a:t>1</a:t>
            </a:r>
            <a:r>
              <a:rPr lang="nl-BE" sz="2400" dirty="0" smtClean="0"/>
              <a:t>H, 0.01% </a:t>
            </a:r>
            <a:r>
              <a:rPr lang="nl-BE" sz="2400" baseline="30000" dirty="0" smtClean="0"/>
              <a:t>2</a:t>
            </a:r>
            <a:r>
              <a:rPr lang="nl-BE" sz="2400" dirty="0" smtClean="0"/>
              <a:t>H</a:t>
            </a:r>
          </a:p>
          <a:p>
            <a:r>
              <a:rPr lang="nl-BE" sz="2400" dirty="0" smtClean="0"/>
              <a:t>O: 99.76% </a:t>
            </a:r>
            <a:r>
              <a:rPr lang="nl-BE" sz="2400" baseline="30000" dirty="0" smtClean="0"/>
              <a:t>16</a:t>
            </a:r>
            <a:r>
              <a:rPr lang="nl-BE" sz="2400" dirty="0" smtClean="0"/>
              <a:t>O, 0.04% </a:t>
            </a:r>
            <a:r>
              <a:rPr lang="nl-BE" sz="2400" baseline="30000" dirty="0" smtClean="0"/>
              <a:t>17</a:t>
            </a:r>
            <a:r>
              <a:rPr lang="nl-BE" sz="2400" dirty="0" smtClean="0"/>
              <a:t>O, 0.20% </a:t>
            </a:r>
            <a:r>
              <a:rPr lang="nl-BE" sz="2400" baseline="30000" dirty="0" smtClean="0"/>
              <a:t>18</a:t>
            </a:r>
            <a:r>
              <a:rPr lang="nl-BE" sz="2400" dirty="0" smtClean="0"/>
              <a:t>O</a:t>
            </a:r>
          </a:p>
          <a:p>
            <a:r>
              <a:rPr lang="nl-BE" sz="2400" dirty="0" smtClean="0"/>
              <a:t>N: 99.63% </a:t>
            </a:r>
            <a:r>
              <a:rPr lang="nl-BE" sz="2400" baseline="30000" dirty="0" smtClean="0"/>
              <a:t>14</a:t>
            </a:r>
            <a:r>
              <a:rPr lang="nl-BE" sz="2400" dirty="0" smtClean="0"/>
              <a:t>N, 0.37% </a:t>
            </a:r>
            <a:r>
              <a:rPr lang="nl-BE" sz="2400" baseline="30000" dirty="0" smtClean="0"/>
              <a:t>15</a:t>
            </a:r>
            <a:r>
              <a:rPr lang="nl-BE" sz="2400" dirty="0" smtClean="0"/>
              <a:t>N</a:t>
            </a:r>
          </a:p>
          <a:p>
            <a:r>
              <a:rPr lang="nl-BE" sz="2400" dirty="0" smtClean="0"/>
              <a:t>S: 94.93% </a:t>
            </a:r>
            <a:r>
              <a:rPr lang="nl-BE" sz="2400" baseline="30000" dirty="0" smtClean="0"/>
              <a:t>32</a:t>
            </a:r>
            <a:r>
              <a:rPr lang="nl-BE" sz="2400" dirty="0" smtClean="0"/>
              <a:t>S, 0.76% </a:t>
            </a:r>
            <a:r>
              <a:rPr lang="nl-BE" sz="2400" baseline="30000" dirty="0" smtClean="0"/>
              <a:t>33</a:t>
            </a:r>
            <a:r>
              <a:rPr lang="nl-BE" sz="2400" dirty="0" smtClean="0"/>
              <a:t>S, 4.29% </a:t>
            </a:r>
            <a:r>
              <a:rPr lang="nl-BE" sz="2400" baseline="30000" dirty="0" smtClean="0"/>
              <a:t>34</a:t>
            </a:r>
            <a:r>
              <a:rPr lang="nl-BE" sz="2400" dirty="0" smtClean="0"/>
              <a:t>S, 0.02% </a:t>
            </a:r>
            <a:r>
              <a:rPr lang="nl-BE" sz="2400" baseline="30000" dirty="0" smtClean="0"/>
              <a:t>36</a:t>
            </a:r>
            <a:r>
              <a:rPr lang="nl-BE" sz="2400" dirty="0" smtClean="0"/>
              <a:t>S</a:t>
            </a:r>
          </a:p>
          <a:p>
            <a:endParaRPr lang="nl-BE" sz="2400" dirty="0" smtClean="0"/>
          </a:p>
          <a:p>
            <a:r>
              <a:rPr lang="nl-BE" sz="2400" dirty="0" err="1" smtClean="0"/>
              <a:t>Monoisotopic</a:t>
            </a:r>
            <a:r>
              <a:rPr lang="nl-BE" sz="2400" dirty="0" smtClean="0"/>
              <a:t> (</a:t>
            </a:r>
            <a:r>
              <a:rPr lang="nl-BE" sz="2400" dirty="0" err="1" smtClean="0"/>
              <a:t>lightest</a:t>
            </a:r>
            <a:r>
              <a:rPr lang="nl-BE" sz="2400" dirty="0" smtClean="0"/>
              <a:t>) </a:t>
            </a:r>
            <a:r>
              <a:rPr lang="nl-BE" sz="2400" dirty="0" err="1" smtClean="0"/>
              <a:t>peak</a:t>
            </a:r>
            <a:r>
              <a:rPr lang="nl-BE" sz="2400" dirty="0" smtClean="0"/>
              <a:t>, M+1, M+2, etc. </a:t>
            </a:r>
            <a:r>
              <a:rPr lang="nl-BE" sz="2400" dirty="0" err="1" smtClean="0"/>
              <a:t>determined</a:t>
            </a:r>
            <a:r>
              <a:rPr lang="nl-BE" sz="2400" dirty="0" smtClean="0"/>
              <a:t> </a:t>
            </a:r>
            <a:r>
              <a:rPr lang="nl-BE" sz="2400" dirty="0" err="1" smtClean="0"/>
              <a:t>by</a:t>
            </a:r>
            <a:r>
              <a:rPr lang="nl-BE" sz="2400" dirty="0" smtClean="0"/>
              <a:t> </a:t>
            </a:r>
            <a:r>
              <a:rPr lang="nl-BE" sz="2400" dirty="0" err="1" smtClean="0"/>
              <a:t>statistics</a:t>
            </a:r>
            <a:endParaRPr lang="nl-BE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899592" y="2759662"/>
            <a:ext cx="3168352" cy="3600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Isotopic distributions in MS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smtClean="0"/>
              <a:t>1,4-dicyanobenzene (C</a:t>
            </a:r>
            <a:r>
              <a:rPr lang="nl-BE" sz="2400" baseline="-25000" dirty="0" smtClean="0"/>
              <a:t>8</a:t>
            </a:r>
            <a:r>
              <a:rPr lang="nl-BE" sz="2400" dirty="0" smtClean="0"/>
              <a:t>H</a:t>
            </a:r>
            <a:r>
              <a:rPr lang="nl-BE" sz="2400" baseline="-25000" dirty="0" smtClean="0"/>
              <a:t>4</a:t>
            </a:r>
            <a:r>
              <a:rPr lang="nl-BE" sz="2400" dirty="0" smtClean="0"/>
              <a:t>N</a:t>
            </a:r>
            <a:r>
              <a:rPr lang="nl-BE" sz="2400" baseline="-25000" dirty="0" smtClean="0"/>
              <a:t>2</a:t>
            </a:r>
            <a:r>
              <a:rPr lang="nl-BE" sz="2400" dirty="0" smtClean="0"/>
              <a:t>):</a:t>
            </a:r>
          </a:p>
          <a:p>
            <a:pPr>
              <a:buNone/>
            </a:pPr>
            <a:r>
              <a:rPr lang="nl-BE" sz="2400" dirty="0" smtClean="0"/>
              <a:t>	</a:t>
            </a:r>
            <a:r>
              <a:rPr lang="nl-BE" sz="2400" dirty="0" err="1" smtClean="0"/>
              <a:t>chance</a:t>
            </a:r>
            <a:r>
              <a:rPr lang="nl-BE" sz="2400" dirty="0" smtClean="0"/>
              <a:t> of M+1 ~ 1 – 0.9893</a:t>
            </a:r>
            <a:r>
              <a:rPr lang="nl-BE" sz="2400" baseline="30000" dirty="0" smtClean="0"/>
              <a:t>8</a:t>
            </a:r>
            <a:r>
              <a:rPr lang="nl-BE" sz="2400" dirty="0" smtClean="0"/>
              <a:t> = 8.2%</a:t>
            </a:r>
          </a:p>
          <a:p>
            <a:pPr>
              <a:buNone/>
            </a:pPr>
            <a:r>
              <a:rPr lang="nl-BE" sz="2400" dirty="0" smtClean="0"/>
              <a:t>	I</a:t>
            </a:r>
            <a:r>
              <a:rPr lang="nl-BE" sz="2400" baseline="-25000" dirty="0" smtClean="0"/>
              <a:t>M+1</a:t>
            </a:r>
            <a:r>
              <a:rPr lang="nl-BE" sz="2400" dirty="0" smtClean="0"/>
              <a:t>/I</a:t>
            </a:r>
            <a:r>
              <a:rPr lang="nl-BE" sz="2400" baseline="-25000" dirty="0" smtClean="0"/>
              <a:t>M</a:t>
            </a:r>
            <a:r>
              <a:rPr lang="nl-BE" sz="2400" dirty="0" smtClean="0"/>
              <a:t> ~ 8.2/98.93 = 8.3%</a:t>
            </a:r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r>
              <a:rPr lang="nl-BE" sz="2400" dirty="0" err="1" smtClean="0"/>
              <a:t>Monoisotopic</a:t>
            </a:r>
            <a:r>
              <a:rPr lang="nl-BE" sz="2400" dirty="0" smtClean="0"/>
              <a:t> </a:t>
            </a:r>
            <a:r>
              <a:rPr lang="nl-BE" sz="2400" dirty="0" err="1" smtClean="0"/>
              <a:t>peak</a:t>
            </a:r>
            <a:r>
              <a:rPr lang="nl-BE" sz="2400" dirty="0" smtClean="0"/>
              <a:t> = most abundant </a:t>
            </a:r>
            <a:r>
              <a:rPr lang="nl-BE" sz="2400" dirty="0" err="1" smtClean="0"/>
              <a:t>peak</a:t>
            </a:r>
            <a:endParaRPr lang="nl-BE" sz="2400" dirty="0" smtClean="0"/>
          </a:p>
          <a:p>
            <a:r>
              <a:rPr lang="nl-BE" sz="2400" dirty="0" err="1" smtClean="0"/>
              <a:t>Monoisotopic</a:t>
            </a:r>
            <a:r>
              <a:rPr lang="nl-BE" sz="2400" dirty="0" smtClean="0"/>
              <a:t> </a:t>
            </a:r>
            <a:r>
              <a:rPr lang="nl-BE" sz="2400" dirty="0" err="1" smtClean="0"/>
              <a:t>mass</a:t>
            </a:r>
            <a:r>
              <a:rPr lang="nl-BE" sz="2400" dirty="0" smtClean="0"/>
              <a:t> ~ average </a:t>
            </a:r>
            <a:r>
              <a:rPr lang="nl-BE" sz="2400" dirty="0" err="1" smtClean="0"/>
              <a:t>mass</a:t>
            </a:r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/>
          </a:p>
        </p:txBody>
      </p:sp>
      <p:pic>
        <p:nvPicPr>
          <p:cNvPr id="5" name="Picture 4" descr="1,4-dicyanobenzene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434" y="3650954"/>
            <a:ext cx="8149133" cy="100218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06008" y="4411745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Isotopic distributions in MS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err="1" smtClean="0"/>
              <a:t>Small</a:t>
            </a:r>
            <a:r>
              <a:rPr lang="nl-BE" sz="2400" dirty="0" smtClean="0"/>
              <a:t> </a:t>
            </a:r>
            <a:r>
              <a:rPr lang="nl-BE" sz="2400" dirty="0" err="1" smtClean="0"/>
              <a:t>protein</a:t>
            </a:r>
            <a:r>
              <a:rPr lang="nl-BE" sz="2400" dirty="0" smtClean="0"/>
              <a:t> (</a:t>
            </a:r>
            <a:r>
              <a:rPr lang="nl-BE" sz="2400" dirty="0" err="1" smtClean="0"/>
              <a:t>ubiquitin</a:t>
            </a:r>
            <a:r>
              <a:rPr lang="nl-BE" sz="2400" dirty="0" smtClean="0"/>
              <a:t>, 76 </a:t>
            </a:r>
            <a:r>
              <a:rPr lang="nl-BE" sz="2400" dirty="0" err="1" smtClean="0"/>
              <a:t>amino</a:t>
            </a:r>
            <a:r>
              <a:rPr lang="nl-BE" sz="2400" dirty="0" smtClean="0"/>
              <a:t> </a:t>
            </a:r>
            <a:r>
              <a:rPr lang="nl-BE" sz="2400" dirty="0" err="1" smtClean="0"/>
              <a:t>acids</a:t>
            </a:r>
            <a:r>
              <a:rPr lang="nl-BE" sz="2400" dirty="0" smtClean="0"/>
              <a:t>, 8.6 </a:t>
            </a:r>
            <a:r>
              <a:rPr lang="nl-BE" sz="2400" dirty="0" err="1" smtClean="0"/>
              <a:t>kDa</a:t>
            </a:r>
            <a:r>
              <a:rPr lang="nl-BE" sz="2400" dirty="0" smtClean="0"/>
              <a:t>):</a:t>
            </a:r>
          </a:p>
          <a:p>
            <a:pPr>
              <a:buNone/>
            </a:pPr>
            <a:r>
              <a:rPr lang="nl-BE" sz="2400" dirty="0" smtClean="0"/>
              <a:t> 	</a:t>
            </a:r>
            <a:r>
              <a:rPr lang="nl-BE" sz="2400" dirty="0" err="1" smtClean="0"/>
              <a:t>hundreds</a:t>
            </a:r>
            <a:r>
              <a:rPr lang="nl-BE" sz="2400" dirty="0" smtClean="0"/>
              <a:t> of C </a:t>
            </a:r>
            <a:r>
              <a:rPr lang="nl-BE" sz="2400" dirty="0" smtClean="0">
                <a:sym typeface="Symbol"/>
              </a:rPr>
              <a:t></a:t>
            </a:r>
            <a:r>
              <a:rPr lang="nl-BE" sz="2400" dirty="0" smtClean="0"/>
              <a:t> </a:t>
            </a:r>
            <a:r>
              <a:rPr lang="nl-BE" sz="2400" dirty="0" err="1" smtClean="0"/>
              <a:t>monoisotopic</a:t>
            </a:r>
            <a:r>
              <a:rPr lang="nl-BE" sz="2400" dirty="0" smtClean="0"/>
              <a:t> </a:t>
            </a:r>
            <a:r>
              <a:rPr lang="nl-BE" sz="2400" dirty="0" err="1" smtClean="0"/>
              <a:t>no</a:t>
            </a:r>
            <a:r>
              <a:rPr lang="nl-BE" sz="2400" dirty="0" smtClean="0"/>
              <a:t> </a:t>
            </a:r>
            <a:r>
              <a:rPr lang="nl-BE" sz="2400" dirty="0" err="1" smtClean="0"/>
              <a:t>longer</a:t>
            </a:r>
            <a:r>
              <a:rPr lang="nl-BE" sz="2400" dirty="0" smtClean="0"/>
              <a:t> most </a:t>
            </a:r>
            <a:r>
              <a:rPr lang="nl-BE" sz="2400" dirty="0" err="1" smtClean="0"/>
              <a:t>likely</a:t>
            </a:r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r>
              <a:rPr lang="nl-BE" sz="2400" dirty="0" err="1" smtClean="0"/>
              <a:t>Monoisotopic</a:t>
            </a:r>
            <a:r>
              <a:rPr lang="nl-BE" sz="2400" dirty="0" smtClean="0"/>
              <a:t> </a:t>
            </a:r>
            <a:r>
              <a:rPr lang="nl-BE" sz="2400" dirty="0" err="1" smtClean="0"/>
              <a:t>peak</a:t>
            </a:r>
            <a:r>
              <a:rPr lang="nl-BE" sz="2400" dirty="0" smtClean="0"/>
              <a:t> != most abundant </a:t>
            </a:r>
            <a:r>
              <a:rPr lang="nl-BE" sz="2400" dirty="0" err="1" smtClean="0"/>
              <a:t>peak</a:t>
            </a:r>
            <a:endParaRPr lang="nl-BE" sz="2400" dirty="0" smtClean="0"/>
          </a:p>
          <a:p>
            <a:r>
              <a:rPr lang="nl-BE" sz="2400" dirty="0" err="1" smtClean="0"/>
              <a:t>Monoisotopic</a:t>
            </a:r>
            <a:r>
              <a:rPr lang="nl-BE" sz="2400" dirty="0" smtClean="0"/>
              <a:t> </a:t>
            </a:r>
            <a:r>
              <a:rPr lang="nl-BE" sz="2400" dirty="0" err="1" smtClean="0"/>
              <a:t>mass</a:t>
            </a:r>
            <a:r>
              <a:rPr lang="nl-BE" sz="2400" dirty="0" smtClean="0"/>
              <a:t> !~ average </a:t>
            </a:r>
            <a:r>
              <a:rPr lang="nl-BE" sz="2400" dirty="0" err="1" smtClean="0"/>
              <a:t>mass</a:t>
            </a:r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/>
          </a:p>
        </p:txBody>
      </p:sp>
      <p:pic>
        <p:nvPicPr>
          <p:cNvPr id="8" name="Picture 7" descr="Ubiquitine (11)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8052" y="3066288"/>
            <a:ext cx="6787896" cy="72542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796920" y="3068960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851920" y="3068960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252152" y="3068960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Isotopic distributions in ETD-MS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525963"/>
          </a:xfrm>
        </p:spPr>
        <p:txBody>
          <a:bodyPr>
            <a:normAutofit/>
          </a:bodyPr>
          <a:lstStyle/>
          <a:p>
            <a:r>
              <a:rPr lang="nl-BE" sz="2400" dirty="0" smtClean="0"/>
              <a:t>In ESI-MS: </a:t>
            </a:r>
            <a:r>
              <a:rPr lang="nl-BE" sz="2400" dirty="0" err="1" smtClean="0"/>
              <a:t>measured</a:t>
            </a:r>
            <a:r>
              <a:rPr lang="nl-BE" sz="2400" dirty="0" smtClean="0"/>
              <a:t> </a:t>
            </a:r>
            <a:r>
              <a:rPr lang="nl-BE" sz="2400" dirty="0" err="1" smtClean="0"/>
              <a:t>mass</a:t>
            </a:r>
            <a:r>
              <a:rPr lang="nl-BE" sz="2400" dirty="0" smtClean="0"/>
              <a:t> = </a:t>
            </a:r>
            <a:r>
              <a:rPr lang="nl-BE" sz="2400" dirty="0" err="1" smtClean="0"/>
              <a:t>M</a:t>
            </a:r>
            <a:r>
              <a:rPr lang="nl-BE" sz="2400" baseline="-25000" dirty="0" err="1" smtClean="0"/>
              <a:t>protein</a:t>
            </a:r>
            <a:r>
              <a:rPr lang="nl-BE" sz="2400" dirty="0" smtClean="0"/>
              <a:t> + (n x M</a:t>
            </a:r>
            <a:r>
              <a:rPr lang="nl-BE" sz="2400" baseline="-25000" dirty="0" smtClean="0"/>
              <a:t>H</a:t>
            </a:r>
            <a:r>
              <a:rPr lang="nl-BE" sz="2400" dirty="0" smtClean="0"/>
              <a:t>)</a:t>
            </a:r>
            <a:endParaRPr lang="nl-BE" sz="2400" baseline="-25000" dirty="0" smtClean="0"/>
          </a:p>
          <a:p>
            <a:pPr lvl="1"/>
            <a:r>
              <a:rPr lang="nl-BE" sz="2000" dirty="0" smtClean="0"/>
              <a:t>H: 99.99% </a:t>
            </a:r>
            <a:r>
              <a:rPr lang="nl-BE" sz="2000" baseline="30000" dirty="0" smtClean="0"/>
              <a:t>1</a:t>
            </a:r>
            <a:r>
              <a:rPr lang="nl-BE" sz="2000" dirty="0" smtClean="0"/>
              <a:t>H </a:t>
            </a:r>
            <a:r>
              <a:rPr lang="nl-BE" sz="2000" dirty="0" smtClean="0">
                <a:sym typeface="Symbol"/>
              </a:rPr>
              <a:t></a:t>
            </a:r>
            <a:r>
              <a:rPr lang="nl-BE" sz="2000" dirty="0" smtClean="0"/>
              <a:t> distribution </a:t>
            </a:r>
            <a:r>
              <a:rPr lang="nl-BE" sz="2000" dirty="0" err="1" smtClean="0"/>
              <a:t>same</a:t>
            </a:r>
            <a:r>
              <a:rPr lang="nl-BE" sz="2000" dirty="0" smtClean="0"/>
              <a:t> </a:t>
            </a:r>
            <a:r>
              <a:rPr lang="nl-BE" sz="2000" dirty="0" err="1" smtClean="0"/>
              <a:t>shape</a:t>
            </a:r>
            <a:r>
              <a:rPr lang="nl-BE" sz="2000" dirty="0" smtClean="0"/>
              <a:t>, </a:t>
            </a:r>
            <a:r>
              <a:rPr lang="nl-BE" sz="2000" dirty="0" err="1" smtClean="0"/>
              <a:t>shifted</a:t>
            </a:r>
            <a:r>
              <a:rPr lang="nl-BE" sz="2000" dirty="0" smtClean="0"/>
              <a:t> to the right</a:t>
            </a:r>
          </a:p>
          <a:p>
            <a:pPr lvl="1"/>
            <a:r>
              <a:rPr lang="nl-BE" sz="2000" dirty="0" err="1" smtClean="0"/>
              <a:t>Example</a:t>
            </a:r>
            <a:r>
              <a:rPr lang="nl-BE" sz="2000" dirty="0" smtClean="0"/>
              <a:t>: </a:t>
            </a:r>
            <a:r>
              <a:rPr lang="nl-BE" sz="2000" dirty="0" err="1" smtClean="0"/>
              <a:t>substance</a:t>
            </a:r>
            <a:r>
              <a:rPr lang="nl-BE" sz="2000" dirty="0" smtClean="0"/>
              <a:t> P (11 </a:t>
            </a:r>
            <a:r>
              <a:rPr lang="nl-BE" sz="2000" dirty="0" err="1" smtClean="0"/>
              <a:t>amino</a:t>
            </a:r>
            <a:r>
              <a:rPr lang="nl-BE" sz="2000" dirty="0" smtClean="0"/>
              <a:t> </a:t>
            </a:r>
            <a:r>
              <a:rPr lang="nl-BE" sz="2000" dirty="0" err="1" smtClean="0"/>
              <a:t>acids</a:t>
            </a:r>
            <a:r>
              <a:rPr lang="nl-BE" sz="2000" dirty="0" smtClean="0"/>
              <a:t>, 1.3 </a:t>
            </a:r>
            <a:r>
              <a:rPr lang="nl-BE" sz="2000" dirty="0" err="1" smtClean="0"/>
              <a:t>kDa</a:t>
            </a:r>
            <a:r>
              <a:rPr lang="nl-BE" sz="2000" dirty="0" smtClean="0"/>
              <a:t>)</a:t>
            </a:r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r>
              <a:rPr lang="nl-BE" sz="2400" dirty="0" smtClean="0"/>
              <a:t>Different charge </a:t>
            </a:r>
            <a:r>
              <a:rPr lang="nl-BE" sz="2400" dirty="0" err="1" smtClean="0"/>
              <a:t>states</a:t>
            </a:r>
            <a:r>
              <a:rPr lang="nl-BE" sz="2400" dirty="0" smtClean="0"/>
              <a:t> </a:t>
            </a:r>
            <a:r>
              <a:rPr lang="nl-BE" sz="2400" dirty="0" smtClean="0">
                <a:sym typeface="Symbol"/>
              </a:rPr>
              <a:t></a:t>
            </a:r>
            <a:r>
              <a:rPr lang="nl-BE" sz="2400" dirty="0" smtClean="0"/>
              <a:t> </a:t>
            </a:r>
            <a:r>
              <a:rPr lang="nl-BE" sz="2400" dirty="0" err="1" smtClean="0"/>
              <a:t>appear</a:t>
            </a:r>
            <a:r>
              <a:rPr lang="nl-BE" sz="2400" dirty="0" smtClean="0"/>
              <a:t> in different </a:t>
            </a:r>
            <a:r>
              <a:rPr lang="nl-BE" sz="2400" i="1" dirty="0" smtClean="0"/>
              <a:t>m/z</a:t>
            </a:r>
            <a:r>
              <a:rPr lang="nl-BE" sz="2400" dirty="0" smtClean="0"/>
              <a:t> </a:t>
            </a:r>
            <a:r>
              <a:rPr lang="nl-BE" sz="2400" dirty="0" err="1" smtClean="0"/>
              <a:t>regions</a:t>
            </a:r>
            <a:endParaRPr lang="nl-BE" sz="2400" dirty="0" smtClean="0"/>
          </a:p>
          <a:p>
            <a:r>
              <a:rPr lang="nl-BE" sz="2400" dirty="0" smtClean="0"/>
              <a:t>No </a:t>
            </a:r>
            <a:r>
              <a:rPr lang="nl-BE" sz="2400" dirty="0" err="1" smtClean="0"/>
              <a:t>problem</a:t>
            </a:r>
            <a:r>
              <a:rPr lang="nl-BE" sz="2400" dirty="0" smtClean="0"/>
              <a:t> as long as ‘extra’ H are </a:t>
            </a:r>
            <a:r>
              <a:rPr lang="nl-BE" sz="2400" dirty="0" err="1" smtClean="0"/>
              <a:t>protons</a:t>
            </a:r>
            <a:r>
              <a:rPr lang="nl-BE" sz="2400" dirty="0" smtClean="0"/>
              <a:t> H</a:t>
            </a:r>
            <a:r>
              <a:rPr lang="nl-BE" sz="2400" baseline="30000" dirty="0" smtClean="0"/>
              <a:t>+</a:t>
            </a:r>
          </a:p>
          <a:p>
            <a:endParaRPr lang="nl-BE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131840" y="3212976"/>
            <a:ext cx="2852764" cy="1797923"/>
            <a:chOff x="5666982" y="3140968"/>
            <a:chExt cx="2852764" cy="179792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9126" t="30001" r="33058" b="31866"/>
            <a:stretch>
              <a:fillRect/>
            </a:stretch>
          </p:blipFill>
          <p:spPr bwMode="auto">
            <a:xfrm>
              <a:off x="5666982" y="3140968"/>
              <a:ext cx="2852764" cy="1797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6948264" y="3284984"/>
              <a:ext cx="95096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 + 2H</a:t>
              </a:r>
              <a:endParaRPr lang="nl-BE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09541" y="3212976"/>
            <a:ext cx="2882939" cy="1823054"/>
            <a:chOff x="5839545" y="5012009"/>
            <a:chExt cx="2882939" cy="182305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8875" t="29665" r="32909" b="31669"/>
            <a:stretch>
              <a:fillRect/>
            </a:stretch>
          </p:blipFill>
          <p:spPr bwMode="auto">
            <a:xfrm>
              <a:off x="5839545" y="5012009"/>
              <a:ext cx="2882939" cy="1823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092280" y="5156025"/>
              <a:ext cx="9821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 + 3H</a:t>
              </a:r>
              <a:endParaRPr lang="nl-B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1520" y="3212976"/>
            <a:ext cx="2846351" cy="1807353"/>
            <a:chOff x="5445621" y="1268760"/>
            <a:chExt cx="2846351" cy="180735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29171" t="29903" r="33098" b="31764"/>
            <a:stretch>
              <a:fillRect/>
            </a:stretch>
          </p:blipFill>
          <p:spPr bwMode="auto">
            <a:xfrm>
              <a:off x="5445621" y="1268760"/>
              <a:ext cx="2846351" cy="1807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6660231" y="1412776"/>
              <a:ext cx="101763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 + 1H</a:t>
              </a:r>
              <a:endParaRPr lang="nl-BE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Overview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400" dirty="0" err="1" smtClean="0"/>
              <a:t>Biochemistry</a:t>
            </a:r>
            <a:r>
              <a:rPr lang="nl-BE" sz="2400" dirty="0" smtClean="0"/>
              <a:t> </a:t>
            </a:r>
            <a:r>
              <a:rPr lang="nl-BE" sz="2400" dirty="0" err="1" smtClean="0"/>
              <a:t>recap</a:t>
            </a:r>
            <a:endParaRPr lang="nl-BE" sz="2000" dirty="0" smtClean="0"/>
          </a:p>
          <a:p>
            <a:pPr lvl="1"/>
            <a:r>
              <a:rPr lang="nl-BE" sz="2000" dirty="0" smtClean="0"/>
              <a:t>Central dogma</a:t>
            </a:r>
          </a:p>
          <a:p>
            <a:pPr lvl="1"/>
            <a:r>
              <a:rPr lang="nl-BE" sz="2000" dirty="0" err="1" smtClean="0"/>
              <a:t>Protein</a:t>
            </a:r>
            <a:r>
              <a:rPr lang="nl-BE" sz="2000" dirty="0" smtClean="0"/>
              <a:t> </a:t>
            </a:r>
            <a:r>
              <a:rPr lang="nl-BE" sz="2000" dirty="0" err="1" smtClean="0"/>
              <a:t>structure</a:t>
            </a:r>
            <a:endParaRPr lang="nl-BE" sz="2000" dirty="0" smtClean="0"/>
          </a:p>
          <a:p>
            <a:r>
              <a:rPr lang="nl-BE" sz="2400" dirty="0" err="1" smtClean="0"/>
              <a:t>Mass</a:t>
            </a:r>
            <a:r>
              <a:rPr lang="nl-BE" sz="2400" dirty="0" smtClean="0"/>
              <a:t> </a:t>
            </a:r>
            <a:r>
              <a:rPr lang="nl-BE" sz="2400" dirty="0" err="1" smtClean="0"/>
              <a:t>spectrometry</a:t>
            </a:r>
            <a:endParaRPr lang="nl-BE" sz="2400" dirty="0" smtClean="0"/>
          </a:p>
          <a:p>
            <a:r>
              <a:rPr lang="nl-BE" sz="2400" dirty="0" err="1" smtClean="0"/>
              <a:t>Bottom-up</a:t>
            </a:r>
            <a:r>
              <a:rPr lang="nl-BE" sz="2400" dirty="0" smtClean="0"/>
              <a:t> vs. </a:t>
            </a:r>
            <a:r>
              <a:rPr lang="nl-BE" sz="2400" dirty="0" err="1" smtClean="0"/>
              <a:t>top-down</a:t>
            </a:r>
            <a:endParaRPr lang="nl-BE" sz="2400" dirty="0" smtClean="0"/>
          </a:p>
          <a:p>
            <a:pPr lvl="1"/>
            <a:r>
              <a:rPr lang="nl-BE" sz="2000" dirty="0" err="1" smtClean="0"/>
              <a:t>Native</a:t>
            </a:r>
            <a:r>
              <a:rPr lang="nl-BE" sz="2000" dirty="0" smtClean="0"/>
              <a:t> vs. </a:t>
            </a:r>
            <a:r>
              <a:rPr lang="nl-BE" sz="2000" dirty="0" err="1" smtClean="0"/>
              <a:t>denatured</a:t>
            </a:r>
            <a:endParaRPr lang="nl-BE" sz="2000" dirty="0" smtClean="0"/>
          </a:p>
          <a:p>
            <a:r>
              <a:rPr lang="nl-BE" sz="2400" dirty="0" err="1" smtClean="0"/>
              <a:t>Electron</a:t>
            </a:r>
            <a:r>
              <a:rPr lang="nl-BE" sz="2400" dirty="0" smtClean="0"/>
              <a:t> transfer </a:t>
            </a:r>
            <a:r>
              <a:rPr lang="nl-BE" sz="2400" dirty="0" err="1" smtClean="0"/>
              <a:t>dissociation</a:t>
            </a:r>
            <a:r>
              <a:rPr lang="nl-BE" sz="2400" dirty="0" smtClean="0"/>
              <a:t> (ETD)</a:t>
            </a:r>
          </a:p>
          <a:p>
            <a:pPr lvl="1"/>
            <a:r>
              <a:rPr lang="nl-BE" sz="2000" dirty="0" smtClean="0"/>
              <a:t>Case </a:t>
            </a:r>
            <a:r>
              <a:rPr lang="nl-BE" sz="2000" dirty="0" err="1" smtClean="0"/>
              <a:t>study</a:t>
            </a:r>
            <a:r>
              <a:rPr lang="nl-BE" sz="2000" dirty="0" smtClean="0"/>
              <a:t>: alcohol </a:t>
            </a:r>
            <a:r>
              <a:rPr lang="nl-BE" sz="2000" dirty="0" err="1" smtClean="0"/>
              <a:t>dehydrogenase</a:t>
            </a:r>
            <a:endParaRPr lang="nl-BE" sz="2000" dirty="0" smtClean="0"/>
          </a:p>
          <a:p>
            <a:pPr lvl="1"/>
            <a:r>
              <a:rPr lang="nl-BE" sz="2000" dirty="0" smtClean="0"/>
              <a:t>Effect of ETD </a:t>
            </a:r>
            <a:r>
              <a:rPr lang="nl-BE" sz="2000" dirty="0" err="1" smtClean="0"/>
              <a:t>on</a:t>
            </a:r>
            <a:r>
              <a:rPr lang="nl-BE" sz="2000" dirty="0" smtClean="0"/>
              <a:t> </a:t>
            </a:r>
            <a:r>
              <a:rPr lang="nl-BE" sz="2000" dirty="0" err="1" smtClean="0"/>
              <a:t>isotopic</a:t>
            </a:r>
            <a:r>
              <a:rPr lang="nl-BE" sz="2000" dirty="0" smtClean="0"/>
              <a:t> distribution (</a:t>
            </a:r>
            <a:r>
              <a:rPr lang="nl-BE" sz="2000" dirty="0" err="1" smtClean="0"/>
              <a:t>bioinformatics</a:t>
            </a:r>
            <a:r>
              <a:rPr lang="nl-BE" sz="2000" dirty="0" smtClean="0"/>
              <a:t>)</a:t>
            </a:r>
          </a:p>
          <a:p>
            <a:endParaRPr lang="nl-BE" sz="2400" dirty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Isotopic distributions in ETD-MS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525963"/>
          </a:xfrm>
        </p:spPr>
        <p:txBody>
          <a:bodyPr>
            <a:normAutofit/>
          </a:bodyPr>
          <a:lstStyle/>
          <a:p>
            <a:r>
              <a:rPr lang="nl-BE" sz="2400" dirty="0" smtClean="0"/>
              <a:t>ECD/ETD: </a:t>
            </a:r>
            <a:r>
              <a:rPr lang="nl-BE" sz="2400" dirty="0" smtClean="0"/>
              <a:t>H</a:t>
            </a:r>
            <a:r>
              <a:rPr lang="nl-BE" sz="2400" baseline="30000" dirty="0" smtClean="0"/>
              <a:t>+</a:t>
            </a:r>
            <a:r>
              <a:rPr lang="nl-BE" sz="2400" dirty="0" smtClean="0"/>
              <a:t> + e</a:t>
            </a:r>
            <a:r>
              <a:rPr lang="nl-BE" sz="2400" baseline="30000" dirty="0" smtClean="0"/>
              <a:t>-</a:t>
            </a:r>
            <a:r>
              <a:rPr lang="nl-BE" sz="2400" dirty="0" smtClean="0"/>
              <a:t> </a:t>
            </a:r>
            <a:r>
              <a:rPr lang="nl-BE" sz="2400" dirty="0" smtClean="0">
                <a:sym typeface="Symbol"/>
              </a:rPr>
              <a:t></a:t>
            </a:r>
            <a:r>
              <a:rPr lang="nl-BE" sz="2400" dirty="0" smtClean="0"/>
              <a:t> H</a:t>
            </a:r>
            <a:r>
              <a:rPr lang="nl-BE" sz="3600" b="1" baseline="30000" dirty="0" smtClean="0"/>
              <a:t>.</a:t>
            </a:r>
            <a:r>
              <a:rPr lang="nl-BE" sz="2400" dirty="0" smtClean="0"/>
              <a:t> (</a:t>
            </a:r>
            <a:r>
              <a:rPr lang="nl-BE" sz="2400" dirty="0" err="1" smtClean="0"/>
              <a:t>radical</a:t>
            </a:r>
            <a:r>
              <a:rPr lang="nl-BE" sz="2400" dirty="0" smtClean="0"/>
              <a:t> </a:t>
            </a:r>
            <a:r>
              <a:rPr lang="nl-BE" sz="2400" dirty="0" err="1" smtClean="0"/>
              <a:t>causes</a:t>
            </a:r>
            <a:r>
              <a:rPr lang="nl-BE" sz="2400" dirty="0" smtClean="0"/>
              <a:t> </a:t>
            </a:r>
            <a:r>
              <a:rPr lang="nl-BE" sz="2400" dirty="0" err="1" smtClean="0"/>
              <a:t>fragmentation</a:t>
            </a:r>
            <a:r>
              <a:rPr lang="nl-BE" sz="2400" dirty="0" smtClean="0"/>
              <a:t>)</a:t>
            </a:r>
          </a:p>
          <a:p>
            <a:pPr lvl="1"/>
            <a:r>
              <a:rPr lang="nl-BE" sz="2000" dirty="0" err="1" smtClean="0"/>
              <a:t>Potential</a:t>
            </a:r>
            <a:r>
              <a:rPr lang="nl-BE" sz="2000" dirty="0" smtClean="0"/>
              <a:t> </a:t>
            </a:r>
            <a:r>
              <a:rPr lang="nl-BE" sz="2000" dirty="0" err="1" smtClean="0"/>
              <a:t>problem</a:t>
            </a:r>
            <a:r>
              <a:rPr lang="nl-BE" sz="2000" dirty="0" smtClean="0"/>
              <a:t>!</a:t>
            </a:r>
            <a:endParaRPr lang="nl-BE" sz="2000" dirty="0" smtClean="0"/>
          </a:p>
          <a:p>
            <a:endParaRPr lang="nl-BE" sz="2400" dirty="0" smtClean="0"/>
          </a:p>
          <a:p>
            <a:r>
              <a:rPr lang="nl-BE" sz="2400" dirty="0" smtClean="0"/>
              <a:t>[</a:t>
            </a:r>
            <a:r>
              <a:rPr lang="nl-BE" sz="2400" dirty="0" smtClean="0"/>
              <a:t>M + </a:t>
            </a:r>
            <a:r>
              <a:rPr lang="nl-BE" sz="2400" dirty="0" err="1" smtClean="0"/>
              <a:t>nH</a:t>
            </a:r>
            <a:r>
              <a:rPr lang="nl-BE" sz="2400" dirty="0" smtClean="0"/>
              <a:t>]</a:t>
            </a:r>
            <a:r>
              <a:rPr lang="nl-BE" sz="2400" baseline="30000" dirty="0" smtClean="0"/>
              <a:t>n+</a:t>
            </a:r>
            <a:r>
              <a:rPr lang="nl-BE" sz="2400" dirty="0" smtClean="0"/>
              <a:t> + A</a:t>
            </a:r>
            <a:r>
              <a:rPr lang="nl-BE" sz="3600" b="1" baseline="30000" dirty="0" smtClean="0"/>
              <a:t>.</a:t>
            </a:r>
            <a:r>
              <a:rPr lang="nl-BE" sz="2400" dirty="0" smtClean="0"/>
              <a:t>- </a:t>
            </a:r>
            <a:r>
              <a:rPr lang="nl-BE" sz="2400" dirty="0" smtClean="0">
                <a:sym typeface="Symbol"/>
              </a:rPr>
              <a:t></a:t>
            </a:r>
            <a:r>
              <a:rPr lang="nl-BE" sz="2400" dirty="0" smtClean="0"/>
              <a:t> </a:t>
            </a:r>
            <a:r>
              <a:rPr lang="nl-BE" sz="2400" dirty="0" smtClean="0"/>
              <a:t>[c </a:t>
            </a:r>
            <a:r>
              <a:rPr lang="nl-BE" sz="2400" dirty="0" smtClean="0"/>
              <a:t>+ </a:t>
            </a:r>
            <a:r>
              <a:rPr lang="nl-BE" sz="2400" dirty="0" err="1" smtClean="0"/>
              <a:t>xH</a:t>
            </a:r>
            <a:r>
              <a:rPr lang="nl-BE" sz="2400" dirty="0" smtClean="0"/>
              <a:t>]</a:t>
            </a:r>
            <a:r>
              <a:rPr lang="nl-BE" sz="2400" baseline="30000" dirty="0" smtClean="0"/>
              <a:t>x+</a:t>
            </a:r>
            <a:r>
              <a:rPr lang="nl-BE" sz="2400" dirty="0" smtClean="0"/>
              <a:t> </a:t>
            </a:r>
            <a:r>
              <a:rPr lang="nl-BE" sz="2400" dirty="0" smtClean="0"/>
              <a:t>[z </a:t>
            </a:r>
            <a:r>
              <a:rPr lang="nl-BE" sz="2400" dirty="0" smtClean="0"/>
              <a:t>+ (</a:t>
            </a:r>
            <a:r>
              <a:rPr lang="nl-BE" sz="2400" dirty="0" err="1" smtClean="0"/>
              <a:t>n-x</a:t>
            </a:r>
            <a:r>
              <a:rPr lang="nl-BE" sz="2400" dirty="0" smtClean="0"/>
              <a:t>)H</a:t>
            </a:r>
            <a:r>
              <a:rPr lang="nl-BE" sz="2400" dirty="0" smtClean="0"/>
              <a:t>]</a:t>
            </a:r>
            <a:r>
              <a:rPr lang="nl-BE" sz="3600" b="1" baseline="30000" dirty="0" smtClean="0"/>
              <a:t>.</a:t>
            </a:r>
            <a:r>
              <a:rPr lang="nl-BE" sz="2400" baseline="30000" dirty="0" smtClean="0"/>
              <a:t>(</a:t>
            </a:r>
            <a:r>
              <a:rPr lang="nl-BE" sz="2400" baseline="30000" dirty="0" smtClean="0"/>
              <a:t>n-x-1)+</a:t>
            </a:r>
            <a:r>
              <a:rPr lang="nl-BE" sz="2400" dirty="0" smtClean="0"/>
              <a:t> + </a:t>
            </a:r>
            <a:r>
              <a:rPr lang="nl-BE" sz="2400" dirty="0" smtClean="0"/>
              <a:t>A   ETD</a:t>
            </a:r>
          </a:p>
          <a:p>
            <a:r>
              <a:rPr lang="nl-BE" sz="2400" dirty="0" smtClean="0"/>
              <a:t>[M + </a:t>
            </a:r>
            <a:r>
              <a:rPr lang="nl-BE" sz="2400" dirty="0" err="1" smtClean="0"/>
              <a:t>nH</a:t>
            </a:r>
            <a:r>
              <a:rPr lang="nl-BE" sz="2400" dirty="0" smtClean="0"/>
              <a:t>]</a:t>
            </a:r>
            <a:r>
              <a:rPr lang="nl-BE" sz="2400" baseline="30000" dirty="0" smtClean="0"/>
              <a:t>n+</a:t>
            </a:r>
            <a:r>
              <a:rPr lang="nl-BE" sz="2400" dirty="0" smtClean="0"/>
              <a:t> + A</a:t>
            </a:r>
            <a:r>
              <a:rPr lang="nl-BE" sz="3600" b="1" baseline="30000" dirty="0" smtClean="0"/>
              <a:t>.</a:t>
            </a:r>
            <a:r>
              <a:rPr lang="nl-BE" sz="2400" dirty="0" smtClean="0"/>
              <a:t>- </a:t>
            </a:r>
            <a:r>
              <a:rPr lang="nl-BE" sz="2400" dirty="0" smtClean="0">
                <a:sym typeface="Symbol"/>
              </a:rPr>
              <a:t> [M + (n-1)H]</a:t>
            </a:r>
            <a:r>
              <a:rPr lang="nl-BE" sz="2400" baseline="30000" dirty="0" smtClean="0">
                <a:sym typeface="Symbol"/>
              </a:rPr>
              <a:t> (n-1)+</a:t>
            </a:r>
            <a:r>
              <a:rPr lang="nl-BE" sz="2400" dirty="0" smtClean="0">
                <a:sym typeface="Symbol"/>
              </a:rPr>
              <a:t> + HA </a:t>
            </a:r>
            <a:r>
              <a:rPr lang="nl-BE" sz="2400" dirty="0" smtClean="0">
                <a:sym typeface="Symbol"/>
              </a:rPr>
              <a:t>                 PTR</a:t>
            </a:r>
            <a:endParaRPr lang="nl-BE" sz="2400" dirty="0" smtClean="0"/>
          </a:p>
          <a:p>
            <a:r>
              <a:rPr lang="nl-BE" sz="2400" dirty="0" smtClean="0"/>
              <a:t>[</a:t>
            </a:r>
            <a:r>
              <a:rPr lang="nl-BE" sz="2400" dirty="0" smtClean="0"/>
              <a:t>M + </a:t>
            </a:r>
            <a:r>
              <a:rPr lang="nl-BE" sz="2400" dirty="0" err="1" smtClean="0"/>
              <a:t>nH</a:t>
            </a:r>
            <a:r>
              <a:rPr lang="nl-BE" sz="2400" dirty="0" smtClean="0"/>
              <a:t>]</a:t>
            </a:r>
            <a:r>
              <a:rPr lang="nl-BE" sz="2400" baseline="30000" dirty="0" smtClean="0"/>
              <a:t>n+</a:t>
            </a:r>
            <a:r>
              <a:rPr lang="nl-BE" sz="2400" dirty="0" smtClean="0"/>
              <a:t> + A</a:t>
            </a:r>
            <a:r>
              <a:rPr lang="nl-BE" sz="3600" b="1" baseline="30000" dirty="0" smtClean="0"/>
              <a:t>.</a:t>
            </a:r>
            <a:r>
              <a:rPr lang="nl-BE" sz="2400" dirty="0" smtClean="0"/>
              <a:t>- </a:t>
            </a:r>
            <a:r>
              <a:rPr lang="nl-BE" sz="2400" dirty="0" smtClean="0">
                <a:sym typeface="Symbol"/>
              </a:rPr>
              <a:t> [M + </a:t>
            </a:r>
            <a:r>
              <a:rPr lang="nl-BE" sz="2400" dirty="0" err="1" smtClean="0">
                <a:sym typeface="Symbol"/>
              </a:rPr>
              <a:t>nH</a:t>
            </a:r>
            <a:r>
              <a:rPr lang="nl-BE" sz="2400" dirty="0" smtClean="0">
                <a:sym typeface="Symbol"/>
              </a:rPr>
              <a:t>]</a:t>
            </a:r>
            <a:r>
              <a:rPr lang="nl-BE" sz="3600" b="1" baseline="30000" dirty="0" smtClean="0">
                <a:sym typeface="Symbol"/>
              </a:rPr>
              <a:t>.</a:t>
            </a:r>
            <a:r>
              <a:rPr lang="nl-BE" sz="2400" baseline="30000" dirty="0" smtClean="0">
                <a:sym typeface="Symbol"/>
              </a:rPr>
              <a:t>(n-1)+</a:t>
            </a:r>
            <a:r>
              <a:rPr lang="nl-BE" sz="2400" dirty="0" smtClean="0">
                <a:sym typeface="Symbol"/>
              </a:rPr>
              <a:t> + A                           </a:t>
            </a:r>
            <a:r>
              <a:rPr lang="nl-BE" sz="2400" dirty="0" err="1" smtClean="0">
                <a:sym typeface="Symbol"/>
              </a:rPr>
              <a:t>ETnoD</a:t>
            </a:r>
            <a:endParaRPr lang="nl-BE" sz="2400" dirty="0" smtClean="0">
              <a:sym typeface="Symbol"/>
            </a:endParaRPr>
          </a:p>
          <a:p>
            <a:endParaRPr lang="nl-BE" sz="2400" dirty="0" smtClean="0">
              <a:sym typeface="Symbol"/>
            </a:endParaRPr>
          </a:p>
          <a:p>
            <a:r>
              <a:rPr lang="nl-BE" sz="2400" dirty="0" err="1" smtClean="0">
                <a:sym typeface="Symbol"/>
              </a:rPr>
              <a:t>Contribution</a:t>
            </a:r>
            <a:r>
              <a:rPr lang="nl-BE" sz="2400" dirty="0" smtClean="0">
                <a:sym typeface="Symbol"/>
              </a:rPr>
              <a:t> (</a:t>
            </a:r>
            <a:r>
              <a:rPr lang="nl-BE" sz="2400" dirty="0" err="1" smtClean="0">
                <a:sym typeface="Symbol"/>
              </a:rPr>
              <a:t>probability</a:t>
            </a:r>
            <a:r>
              <a:rPr lang="nl-BE" sz="2400" dirty="0" smtClean="0">
                <a:sym typeface="Symbol"/>
              </a:rPr>
              <a:t>) of </a:t>
            </a:r>
            <a:r>
              <a:rPr lang="nl-BE" sz="2400" dirty="0" err="1" smtClean="0">
                <a:sym typeface="Symbol"/>
              </a:rPr>
              <a:t>each</a:t>
            </a:r>
            <a:r>
              <a:rPr lang="nl-BE" sz="2400" dirty="0" smtClean="0">
                <a:sym typeface="Symbol"/>
              </a:rPr>
              <a:t> </a:t>
            </a:r>
            <a:r>
              <a:rPr lang="nl-BE" sz="2400" dirty="0" err="1" smtClean="0">
                <a:sym typeface="Symbol"/>
              </a:rPr>
              <a:t>reaction</a:t>
            </a:r>
            <a:r>
              <a:rPr lang="nl-BE" sz="2400" dirty="0" smtClean="0">
                <a:sym typeface="Symbol"/>
              </a:rPr>
              <a:t> </a:t>
            </a:r>
            <a:r>
              <a:rPr lang="nl-BE" sz="2400" dirty="0" err="1" smtClean="0">
                <a:sym typeface="Symbol"/>
              </a:rPr>
              <a:t>not</a:t>
            </a:r>
            <a:r>
              <a:rPr lang="nl-BE" sz="2400" dirty="0" smtClean="0">
                <a:sym typeface="Symbol"/>
              </a:rPr>
              <a:t> </a:t>
            </a:r>
            <a:r>
              <a:rPr lang="nl-BE" sz="2400" dirty="0" err="1" smtClean="0">
                <a:sym typeface="Symbol"/>
              </a:rPr>
              <a:t>known</a:t>
            </a:r>
            <a:endParaRPr lang="nl-BE" sz="2400" dirty="0" smtClean="0">
              <a:sym typeface="Symbol"/>
            </a:endParaRPr>
          </a:p>
          <a:p>
            <a:r>
              <a:rPr lang="nl-BE" sz="2400" dirty="0" smtClean="0">
                <a:sym typeface="Symbol"/>
              </a:rPr>
              <a:t>Mix of these </a:t>
            </a:r>
            <a:r>
              <a:rPr lang="nl-BE" sz="2400" dirty="0" err="1" smtClean="0">
                <a:sym typeface="Symbol"/>
              </a:rPr>
              <a:t>reactions</a:t>
            </a:r>
            <a:r>
              <a:rPr lang="nl-BE" sz="2400" dirty="0" smtClean="0">
                <a:sym typeface="Symbol"/>
              </a:rPr>
              <a:t> </a:t>
            </a:r>
            <a:r>
              <a:rPr lang="nl-BE" sz="2400" dirty="0" err="1" smtClean="0">
                <a:sym typeface="Symbol"/>
              </a:rPr>
              <a:t>distorts</a:t>
            </a:r>
            <a:r>
              <a:rPr lang="nl-BE" sz="2400" dirty="0" smtClean="0">
                <a:sym typeface="Symbol"/>
              </a:rPr>
              <a:t> </a:t>
            </a:r>
            <a:r>
              <a:rPr lang="nl-BE" sz="2400" dirty="0" err="1" smtClean="0">
                <a:sym typeface="Symbol"/>
              </a:rPr>
              <a:t>isotopic</a:t>
            </a:r>
            <a:r>
              <a:rPr lang="nl-BE" sz="2400" dirty="0" smtClean="0">
                <a:sym typeface="Symbol"/>
              </a:rPr>
              <a:t> distribution</a:t>
            </a:r>
            <a:endParaRPr lang="nl-BE" sz="2400" dirty="0" smtClean="0">
              <a:sym typeface="Symbol"/>
            </a:endParaRPr>
          </a:p>
          <a:p>
            <a:pPr lvl="1"/>
            <a:r>
              <a:rPr lang="nl-BE" sz="2000" dirty="0" smtClean="0">
                <a:sym typeface="Symbol"/>
              </a:rPr>
              <a:t>And </a:t>
            </a:r>
            <a:r>
              <a:rPr lang="nl-BE" sz="2000" dirty="0" err="1" smtClean="0">
                <a:sym typeface="Symbol"/>
              </a:rPr>
              <a:t>it</a:t>
            </a:r>
            <a:r>
              <a:rPr lang="nl-BE" sz="2000" dirty="0" smtClean="0">
                <a:sym typeface="Symbol"/>
              </a:rPr>
              <a:t> </a:t>
            </a:r>
            <a:r>
              <a:rPr lang="nl-BE" sz="2000" dirty="0" err="1" smtClean="0">
                <a:sym typeface="Symbol"/>
              </a:rPr>
              <a:t>gets</a:t>
            </a:r>
            <a:r>
              <a:rPr lang="nl-BE" sz="2000" dirty="0" smtClean="0">
                <a:sym typeface="Symbol"/>
              </a:rPr>
              <a:t> </a:t>
            </a:r>
            <a:r>
              <a:rPr lang="nl-BE" sz="2000" dirty="0" err="1" smtClean="0">
                <a:sym typeface="Symbol"/>
              </a:rPr>
              <a:t>worse</a:t>
            </a:r>
            <a:r>
              <a:rPr lang="nl-BE" sz="2000" dirty="0" smtClean="0">
                <a:sym typeface="Symbol"/>
              </a:rPr>
              <a:t>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971599" y="3717032"/>
            <a:ext cx="4512815" cy="4320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ETD mechanism in detail</a:t>
            </a:r>
            <a:endParaRPr lang="nl-BE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5894" y="1700808"/>
            <a:ext cx="6272213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1934394" y="5265415"/>
            <a:ext cx="376783" cy="376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l 5"/>
          <p:cNvSpPr/>
          <p:nvPr/>
        </p:nvSpPr>
        <p:spPr>
          <a:xfrm>
            <a:off x="3357389" y="5274940"/>
            <a:ext cx="376783" cy="376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l 6"/>
          <p:cNvSpPr/>
          <p:nvPr/>
        </p:nvSpPr>
        <p:spPr>
          <a:xfrm>
            <a:off x="2790850" y="4725144"/>
            <a:ext cx="376783" cy="37678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331640" y="1772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</a:t>
            </a:r>
            <a:endParaRPr lang="nl-BE" dirty="0"/>
          </a:p>
        </p:txBody>
      </p:sp>
      <p:sp>
        <p:nvSpPr>
          <p:cNvPr id="9" name="TextBox 8"/>
          <p:cNvSpPr txBox="1"/>
          <p:nvPr/>
        </p:nvSpPr>
        <p:spPr>
          <a:xfrm>
            <a:off x="7164288" y="1772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2</a:t>
            </a:r>
            <a:endParaRPr lang="nl-BE" dirty="0"/>
          </a:p>
        </p:txBody>
      </p:sp>
      <p:sp>
        <p:nvSpPr>
          <p:cNvPr id="10" name="TextBox 9"/>
          <p:cNvSpPr txBox="1"/>
          <p:nvPr/>
        </p:nvSpPr>
        <p:spPr>
          <a:xfrm>
            <a:off x="7164288" y="413978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3</a:t>
            </a:r>
            <a:endParaRPr lang="nl-BE" dirty="0"/>
          </a:p>
        </p:txBody>
      </p:sp>
      <p:sp>
        <p:nvSpPr>
          <p:cNvPr id="11" name="TextBox 10"/>
          <p:cNvSpPr txBox="1"/>
          <p:nvPr/>
        </p:nvSpPr>
        <p:spPr>
          <a:xfrm>
            <a:off x="1331640" y="41490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4</a:t>
            </a:r>
            <a:endParaRPr lang="nl-BE" dirty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ETD mechanism in detail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err="1" smtClean="0"/>
              <a:t>Possible</a:t>
            </a:r>
            <a:r>
              <a:rPr lang="nl-BE" sz="2400" dirty="0" smtClean="0"/>
              <a:t> step 5: H</a:t>
            </a:r>
            <a:r>
              <a:rPr lang="nl-BE" sz="3600" b="1" baseline="30000" dirty="0" smtClean="0"/>
              <a:t>.</a:t>
            </a:r>
            <a:r>
              <a:rPr lang="nl-BE" sz="2400" dirty="0" smtClean="0"/>
              <a:t> </a:t>
            </a:r>
            <a:r>
              <a:rPr lang="nl-BE" sz="2400" dirty="0" err="1" smtClean="0"/>
              <a:t>migrates</a:t>
            </a:r>
            <a:r>
              <a:rPr lang="nl-BE" sz="2400" dirty="0" smtClean="0"/>
              <a:t> </a:t>
            </a:r>
            <a:r>
              <a:rPr lang="nl-BE" sz="2400" dirty="0" err="1" smtClean="0"/>
              <a:t>from</a:t>
            </a:r>
            <a:r>
              <a:rPr lang="nl-BE" sz="2400" dirty="0" smtClean="0"/>
              <a:t> c to z fragment</a:t>
            </a:r>
          </a:p>
          <a:p>
            <a:r>
              <a:rPr lang="nl-BE" sz="2000" dirty="0" smtClean="0"/>
              <a:t>[c + </a:t>
            </a:r>
            <a:r>
              <a:rPr lang="nl-BE" sz="2000" dirty="0" err="1" smtClean="0"/>
              <a:t>xH</a:t>
            </a:r>
            <a:r>
              <a:rPr lang="nl-BE" sz="2000" dirty="0" smtClean="0"/>
              <a:t>]</a:t>
            </a:r>
            <a:r>
              <a:rPr lang="nl-BE" sz="2000" baseline="30000" dirty="0" smtClean="0"/>
              <a:t>x+</a:t>
            </a:r>
            <a:r>
              <a:rPr lang="nl-BE" sz="2000" dirty="0" smtClean="0"/>
              <a:t> [z + (</a:t>
            </a:r>
            <a:r>
              <a:rPr lang="nl-BE" sz="2000" dirty="0" err="1" smtClean="0"/>
              <a:t>n-x</a:t>
            </a:r>
            <a:r>
              <a:rPr lang="nl-BE" sz="2000" dirty="0" smtClean="0"/>
              <a:t>)H]</a:t>
            </a:r>
            <a:r>
              <a:rPr lang="nl-BE" sz="3600" b="1" baseline="30000" dirty="0" smtClean="0"/>
              <a:t>.</a:t>
            </a:r>
            <a:r>
              <a:rPr lang="nl-BE" sz="2000" baseline="30000" dirty="0" smtClean="0"/>
              <a:t>(n-x-1)+</a:t>
            </a:r>
            <a:r>
              <a:rPr lang="nl-BE" sz="2000" dirty="0" smtClean="0"/>
              <a:t> </a:t>
            </a:r>
            <a:r>
              <a:rPr lang="nl-BE" sz="2000" dirty="0" smtClean="0"/>
              <a:t>+ [c </a:t>
            </a:r>
            <a:r>
              <a:rPr lang="nl-BE" sz="2000" dirty="0" smtClean="0"/>
              <a:t>+ </a:t>
            </a:r>
            <a:r>
              <a:rPr lang="nl-BE" sz="2000" dirty="0" smtClean="0"/>
              <a:t>(x-1)H]</a:t>
            </a:r>
            <a:r>
              <a:rPr lang="nl-BE" sz="2000" baseline="30000" dirty="0" smtClean="0"/>
              <a:t>x</a:t>
            </a:r>
            <a:r>
              <a:rPr lang="nl-BE" sz="2000" baseline="30000" dirty="0" smtClean="0"/>
              <a:t>+</a:t>
            </a:r>
            <a:r>
              <a:rPr lang="nl-BE" sz="2000" dirty="0" smtClean="0"/>
              <a:t> [z + (</a:t>
            </a:r>
            <a:r>
              <a:rPr lang="nl-BE" sz="2000" dirty="0" err="1" smtClean="0"/>
              <a:t>n-x</a:t>
            </a:r>
            <a:r>
              <a:rPr lang="nl-BE" sz="2000" dirty="0" smtClean="0"/>
              <a:t>+1)H</a:t>
            </a:r>
            <a:r>
              <a:rPr lang="nl-BE" sz="2000" dirty="0" smtClean="0"/>
              <a:t>]</a:t>
            </a:r>
            <a:r>
              <a:rPr lang="nl-BE" sz="3600" b="1" baseline="30000" dirty="0" smtClean="0"/>
              <a:t>.</a:t>
            </a:r>
            <a:r>
              <a:rPr lang="nl-BE" sz="2000" baseline="30000" dirty="0" smtClean="0"/>
              <a:t>(n-x-1)+</a:t>
            </a:r>
            <a:endParaRPr lang="nl-BE" sz="2000" dirty="0" smtClean="0"/>
          </a:p>
          <a:p>
            <a:endParaRPr lang="nl-BE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ETD mechanism in detail</a:t>
            </a:r>
            <a:endParaRPr lang="nl-BE" sz="2800" dirty="0"/>
          </a:p>
        </p:txBody>
      </p:sp>
      <p:pic>
        <p:nvPicPr>
          <p:cNvPr id="5" name="Picture 4" descr="ETD-ETnoD-PTR.png"/>
          <p:cNvPicPr>
            <a:picLocks noChangeAspect="1"/>
          </p:cNvPicPr>
          <p:nvPr/>
        </p:nvPicPr>
        <p:blipFill>
          <a:blip r:embed="rId3" cstate="print"/>
          <a:srcRect b="18886"/>
          <a:stretch>
            <a:fillRect/>
          </a:stretch>
        </p:blipFill>
        <p:spPr>
          <a:xfrm>
            <a:off x="358255" y="1124744"/>
            <a:ext cx="8031160" cy="530120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99381"/>
            <a:ext cx="7467600" cy="4525963"/>
          </a:xfrm>
        </p:spPr>
        <p:txBody>
          <a:bodyPr>
            <a:normAutofit lnSpcReduction="10000"/>
          </a:bodyPr>
          <a:lstStyle/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r>
              <a:rPr lang="nl-BE" sz="2400" dirty="0" err="1" smtClean="0"/>
              <a:t>So</a:t>
            </a:r>
            <a:r>
              <a:rPr lang="nl-BE" sz="2400" dirty="0" smtClean="0"/>
              <a:t>, does </a:t>
            </a:r>
            <a:r>
              <a:rPr lang="nl-BE" sz="2400" dirty="0" err="1" smtClean="0"/>
              <a:t>this</a:t>
            </a:r>
            <a:r>
              <a:rPr lang="nl-BE" sz="2400" dirty="0" smtClean="0"/>
              <a:t> </a:t>
            </a:r>
            <a:r>
              <a:rPr lang="nl-BE" sz="2400" dirty="0" err="1" smtClean="0"/>
              <a:t>occur</a:t>
            </a:r>
            <a:r>
              <a:rPr lang="nl-BE" sz="2400" dirty="0" smtClean="0"/>
              <a:t> in </a:t>
            </a:r>
            <a:r>
              <a:rPr lang="nl-BE" sz="2400" dirty="0" err="1" smtClean="0"/>
              <a:t>practice</a:t>
            </a:r>
            <a:r>
              <a:rPr lang="nl-BE" sz="2400" dirty="0" smtClean="0"/>
              <a:t>?</a:t>
            </a:r>
            <a:endParaRPr lang="nl-BE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Charge reduction of substance P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r>
              <a:rPr lang="nl-BE" sz="2400" dirty="0" smtClean="0"/>
              <a:t>PTR </a:t>
            </a:r>
            <a:r>
              <a:rPr lang="nl-BE" sz="2400" dirty="0" err="1" smtClean="0"/>
              <a:t>or</a:t>
            </a:r>
            <a:r>
              <a:rPr lang="nl-BE" sz="2400" dirty="0" smtClean="0"/>
              <a:t> </a:t>
            </a:r>
            <a:r>
              <a:rPr lang="nl-BE" sz="2400" dirty="0" err="1" smtClean="0"/>
              <a:t>ETnoD</a:t>
            </a:r>
            <a:r>
              <a:rPr lang="nl-BE" sz="2400" dirty="0" smtClean="0"/>
              <a:t>? </a:t>
            </a:r>
            <a:r>
              <a:rPr lang="nl-BE" sz="2400" dirty="0" smtClean="0">
                <a:sym typeface="Symbol"/>
              </a:rPr>
              <a:t></a:t>
            </a:r>
            <a:r>
              <a:rPr lang="nl-BE" sz="2400" dirty="0" smtClean="0"/>
              <a:t> Look at </a:t>
            </a:r>
            <a:r>
              <a:rPr lang="nl-BE" sz="2400" dirty="0" err="1" smtClean="0"/>
              <a:t>isotopic</a:t>
            </a:r>
            <a:r>
              <a:rPr lang="nl-BE" sz="2400" dirty="0" smtClean="0"/>
              <a:t> distribution</a:t>
            </a:r>
            <a:endParaRPr lang="nl-BE" sz="2400" dirty="0" smtClean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611560" y="1412776"/>
            <a:ext cx="7746169" cy="4021895"/>
            <a:chOff x="15431" y="1916832"/>
            <a:chExt cx="9113139" cy="473164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2954"/>
            <a:stretch>
              <a:fillRect/>
            </a:stretch>
          </p:blipFill>
          <p:spPr bwMode="auto">
            <a:xfrm>
              <a:off x="15431" y="1916832"/>
              <a:ext cx="9113139" cy="4731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699792" y="2195572"/>
              <a:ext cx="5760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</a:t>
              </a:r>
              <a:r>
                <a:rPr lang="nl-BE" baseline="30000" dirty="0" smtClean="0"/>
                <a:t>3+</a:t>
              </a:r>
              <a:endParaRPr lang="nl-BE" baseline="30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07904" y="5579948"/>
              <a:ext cx="5760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</a:t>
              </a:r>
              <a:r>
                <a:rPr lang="nl-BE" baseline="30000" dirty="0"/>
                <a:t>2</a:t>
              </a:r>
              <a:r>
                <a:rPr lang="nl-BE" baseline="30000" dirty="0" smtClean="0"/>
                <a:t>+</a:t>
              </a:r>
              <a:endParaRPr lang="nl-BE" baseline="30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0352" y="5733256"/>
              <a:ext cx="5760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</a:t>
              </a:r>
              <a:r>
                <a:rPr lang="nl-BE" baseline="30000" dirty="0" smtClean="0"/>
                <a:t>+</a:t>
              </a:r>
              <a:endParaRPr lang="nl-BE" baseline="300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987824" y="2708920"/>
              <a:ext cx="864096" cy="266429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99992" y="5733256"/>
              <a:ext cx="3096344" cy="14401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Charge reduction of substance P</a:t>
            </a:r>
            <a:endParaRPr lang="nl-BE" sz="2800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65824" y="1117543"/>
            <a:ext cx="8066616" cy="4471697"/>
            <a:chOff x="179512" y="1628800"/>
            <a:chExt cx="8962900" cy="496855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46177" r="15882"/>
            <a:stretch>
              <a:fillRect/>
            </a:stretch>
          </p:blipFill>
          <p:spPr bwMode="auto">
            <a:xfrm>
              <a:off x="2207713" y="2958802"/>
              <a:ext cx="2580311" cy="3638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4588" t="3028" r="32942"/>
            <a:stretch>
              <a:fillRect/>
            </a:stretch>
          </p:blipFill>
          <p:spPr bwMode="auto">
            <a:xfrm>
              <a:off x="4893940" y="3068960"/>
              <a:ext cx="4248472" cy="3528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39552" y="2483604"/>
              <a:ext cx="681986" cy="410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</a:t>
              </a:r>
              <a:r>
                <a:rPr lang="nl-BE" baseline="30000" dirty="0" smtClean="0"/>
                <a:t>3+</a:t>
              </a:r>
              <a:endParaRPr lang="nl-BE" baseline="30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19872" y="2483604"/>
              <a:ext cx="681984" cy="410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</a:t>
              </a:r>
              <a:r>
                <a:rPr lang="nl-BE" baseline="30000" dirty="0"/>
                <a:t>2</a:t>
              </a:r>
              <a:r>
                <a:rPr lang="nl-BE" baseline="30000" dirty="0" smtClean="0"/>
                <a:t>+</a:t>
              </a:r>
              <a:endParaRPr lang="nl-BE" baseline="30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96336" y="2483604"/>
              <a:ext cx="5760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</a:t>
              </a:r>
              <a:r>
                <a:rPr lang="nl-BE" baseline="30000" dirty="0" smtClean="0"/>
                <a:t>+</a:t>
              </a:r>
              <a:endParaRPr lang="nl-BE" baseline="300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123728" y="1628800"/>
              <a:ext cx="0" cy="48965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60032" y="1628800"/>
              <a:ext cx="0" cy="48965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 l="39176" r="34354"/>
            <a:stretch>
              <a:fillRect/>
            </a:stretch>
          </p:blipFill>
          <p:spPr bwMode="auto">
            <a:xfrm>
              <a:off x="179512" y="2958802"/>
              <a:ext cx="1800200" cy="3638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Charge reduction of substance P</a:t>
            </a:r>
            <a:endParaRPr lang="nl-BE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504950" y="1628800"/>
            <a:ext cx="576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M</a:t>
            </a:r>
            <a:r>
              <a:rPr lang="nl-BE" baseline="30000" dirty="0" smtClean="0"/>
              <a:t>3+</a:t>
            </a:r>
            <a:endParaRPr lang="nl-BE" baseline="300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 l="39176" r="34354"/>
          <a:stretch>
            <a:fillRect/>
          </a:stretch>
        </p:blipFill>
        <p:spPr bwMode="auto">
          <a:xfrm>
            <a:off x="1144910" y="2103998"/>
            <a:ext cx="18002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4169246" y="2556262"/>
            <a:ext cx="3067050" cy="1962150"/>
            <a:chOff x="3203848" y="3411066"/>
            <a:chExt cx="3067050" cy="196215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29671" t="29815" r="33061" b="32037"/>
            <a:stretch>
              <a:fillRect/>
            </a:stretch>
          </p:blipFill>
          <p:spPr bwMode="auto">
            <a:xfrm>
              <a:off x="3203848" y="3411066"/>
              <a:ext cx="3067050" cy="196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355976" y="3573016"/>
              <a:ext cx="105082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 + 3H</a:t>
              </a:r>
              <a:endParaRPr lang="nl-BE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Charge reduction of substance P</a:t>
            </a:r>
            <a:endParaRPr lang="nl-BE" sz="28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46177" r="15882"/>
          <a:stretch>
            <a:fillRect/>
          </a:stretch>
        </p:blipFill>
        <p:spPr bwMode="auto">
          <a:xfrm>
            <a:off x="323528" y="2103998"/>
            <a:ext cx="2580311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35687" y="1628800"/>
            <a:ext cx="576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M</a:t>
            </a:r>
            <a:r>
              <a:rPr lang="nl-BE" baseline="30000" dirty="0"/>
              <a:t>2</a:t>
            </a:r>
            <a:r>
              <a:rPr lang="nl-BE" baseline="30000" dirty="0" smtClean="0"/>
              <a:t>+</a:t>
            </a:r>
            <a:endParaRPr lang="nl-BE" baseline="30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17318" y="1817132"/>
            <a:ext cx="3114675" cy="1981200"/>
            <a:chOff x="4817318" y="2671936"/>
            <a:chExt cx="3114675" cy="1981200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29092" t="29674" r="33061" b="31808"/>
            <a:stretch>
              <a:fillRect/>
            </a:stretch>
          </p:blipFill>
          <p:spPr bwMode="auto">
            <a:xfrm>
              <a:off x="4817318" y="2671936"/>
              <a:ext cx="3114675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372200" y="2780928"/>
              <a:ext cx="10081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 + 2H</a:t>
              </a:r>
              <a:endParaRPr lang="nl-BE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05350" y="4077072"/>
            <a:ext cx="3067050" cy="1962150"/>
            <a:chOff x="5105350" y="4707210"/>
            <a:chExt cx="3067050" cy="196215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29671" t="29815" r="33061" b="32037"/>
            <a:stretch>
              <a:fillRect/>
            </a:stretch>
          </p:blipFill>
          <p:spPr bwMode="auto">
            <a:xfrm>
              <a:off x="5105350" y="4707210"/>
              <a:ext cx="3067050" cy="196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372200" y="4931876"/>
              <a:ext cx="10081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 + 3H</a:t>
              </a:r>
              <a:endParaRPr lang="nl-BE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444208" y="37797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+</a:t>
            </a:r>
            <a:endParaRPr lang="nl-BE" dirty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927373"/>
            <a:ext cx="7467600" cy="4525963"/>
          </a:xfrm>
        </p:spPr>
        <p:txBody>
          <a:bodyPr>
            <a:normAutofit lnSpcReduction="10000"/>
          </a:bodyPr>
          <a:lstStyle/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r>
              <a:rPr lang="nl-BE" sz="2400" dirty="0" smtClean="0"/>
              <a:t>Both PTR and </a:t>
            </a:r>
            <a:r>
              <a:rPr lang="nl-BE" sz="2400" dirty="0" err="1" smtClean="0"/>
              <a:t>ETnoD</a:t>
            </a:r>
            <a:r>
              <a:rPr lang="nl-BE" sz="2400" dirty="0" smtClean="0"/>
              <a:t> </a:t>
            </a:r>
            <a:r>
              <a:rPr lang="nl-BE" sz="2400" dirty="0" err="1" smtClean="0"/>
              <a:t>occur</a:t>
            </a:r>
            <a:r>
              <a:rPr lang="nl-BE" sz="2400" dirty="0" smtClean="0"/>
              <a:t>!</a:t>
            </a:r>
            <a:endParaRPr lang="nl-BE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Charge reduction of substance P</a:t>
            </a:r>
            <a:endParaRPr lang="nl-BE" sz="2800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 l="4588" t="3028" r="32942"/>
          <a:stretch>
            <a:fillRect/>
          </a:stretch>
        </p:blipFill>
        <p:spPr bwMode="auto">
          <a:xfrm>
            <a:off x="251520" y="2276872"/>
            <a:ext cx="424847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953916" y="1691516"/>
            <a:ext cx="576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M</a:t>
            </a:r>
            <a:r>
              <a:rPr lang="nl-BE" baseline="30000" dirty="0" smtClean="0"/>
              <a:t>+</a:t>
            </a:r>
            <a:endParaRPr lang="nl-BE" baseline="30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666982" y="2996952"/>
            <a:ext cx="2852764" cy="1797923"/>
            <a:chOff x="5666982" y="3140968"/>
            <a:chExt cx="2852764" cy="179792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9126" t="30001" r="33058" b="31866"/>
            <a:stretch>
              <a:fillRect/>
            </a:stretch>
          </p:blipFill>
          <p:spPr bwMode="auto">
            <a:xfrm>
              <a:off x="5666982" y="3140968"/>
              <a:ext cx="2852764" cy="1797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6948264" y="3284984"/>
              <a:ext cx="10081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 + 2H</a:t>
              </a:r>
              <a:endParaRPr lang="nl-BE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39545" y="4867993"/>
            <a:ext cx="2882939" cy="1823054"/>
            <a:chOff x="5839545" y="5012009"/>
            <a:chExt cx="2882939" cy="182305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28875" t="29665" r="32909" b="31669"/>
            <a:stretch>
              <a:fillRect/>
            </a:stretch>
          </p:blipFill>
          <p:spPr bwMode="auto">
            <a:xfrm>
              <a:off x="5839545" y="5012009"/>
              <a:ext cx="2882939" cy="1823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7092280" y="5435932"/>
              <a:ext cx="10081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 + 3H</a:t>
              </a:r>
              <a:endParaRPr lang="nl-B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45621" y="1124744"/>
            <a:ext cx="2846351" cy="1807353"/>
            <a:chOff x="5445621" y="1268760"/>
            <a:chExt cx="2846351" cy="1807353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 l="29171" t="29903" r="33098" b="31764"/>
            <a:stretch>
              <a:fillRect/>
            </a:stretch>
          </p:blipFill>
          <p:spPr bwMode="auto">
            <a:xfrm>
              <a:off x="5445621" y="1268760"/>
              <a:ext cx="2846351" cy="1807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660232" y="1412776"/>
              <a:ext cx="100811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dirty="0" smtClean="0"/>
                <a:t>M + 1H</a:t>
              </a:r>
              <a:endParaRPr lang="nl-BE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804248" y="27596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+</a:t>
            </a:r>
            <a:endParaRPr lang="nl-BE" dirty="0"/>
          </a:p>
        </p:txBody>
      </p:sp>
      <p:sp>
        <p:nvSpPr>
          <p:cNvPr id="15" name="TextBox 14"/>
          <p:cNvSpPr txBox="1"/>
          <p:nvPr/>
        </p:nvSpPr>
        <p:spPr>
          <a:xfrm>
            <a:off x="7236296" y="478786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+</a:t>
            </a:r>
            <a:endParaRPr lang="nl-BE" dirty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ETD fragmentation of substance P</a:t>
            </a:r>
            <a:endParaRPr lang="nl-BE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630" t="4032"/>
          <a:stretch>
            <a:fillRect/>
          </a:stretch>
        </p:blipFill>
        <p:spPr bwMode="auto">
          <a:xfrm>
            <a:off x="432842" y="2276872"/>
            <a:ext cx="5291286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2276872"/>
            <a:ext cx="7200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 smtClean="0"/>
              <a:t>z</a:t>
            </a:r>
            <a:r>
              <a:rPr lang="nl-BE" baseline="-25000" dirty="0" smtClean="0"/>
              <a:t>11</a:t>
            </a:r>
            <a:r>
              <a:rPr lang="nl-BE" baseline="30000" dirty="0" smtClean="0"/>
              <a:t>+</a:t>
            </a:r>
            <a:endParaRPr lang="nl-BE" baseline="30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 l="29041" t="29837" r="33228" b="32015"/>
          <a:stretch>
            <a:fillRect/>
          </a:stretch>
        </p:blipFill>
        <p:spPr bwMode="auto">
          <a:xfrm>
            <a:off x="5571306" y="2979018"/>
            <a:ext cx="31051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Basic biochemistry</a:t>
            </a:r>
            <a:endParaRPr lang="nl-BE" sz="2800" dirty="0"/>
          </a:p>
        </p:txBody>
      </p:sp>
      <p:pic>
        <p:nvPicPr>
          <p:cNvPr id="4" name="Content Placeholder 3" descr="DNA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1520" y="1871072"/>
            <a:ext cx="2286000" cy="1714500"/>
          </a:xfrm>
        </p:spPr>
      </p:pic>
      <p:pic>
        <p:nvPicPr>
          <p:cNvPr id="5" name="Picture 4" descr="Pre-mRNA-1ysv.png-tub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6747" y="1871072"/>
            <a:ext cx="1587341" cy="2926080"/>
          </a:xfrm>
          <a:prstGeom prst="rect">
            <a:avLst/>
          </a:prstGeom>
        </p:spPr>
      </p:pic>
      <p:pic>
        <p:nvPicPr>
          <p:cNvPr id="6" name="Picture 1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69883" y="1871075"/>
            <a:ext cx="223456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2771800" y="2708920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24128" y="2708920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3608" y="134076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DNA</a:t>
            </a:r>
            <a:endParaRPr lang="nl-BE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err="1" smtClean="0"/>
              <a:t>mRNA</a:t>
            </a:r>
            <a:endParaRPr lang="nl-BE" dirty="0"/>
          </a:p>
        </p:txBody>
      </p:sp>
      <p:sp>
        <p:nvSpPr>
          <p:cNvPr id="12" name="TextBox 11"/>
          <p:cNvSpPr txBox="1"/>
          <p:nvPr/>
        </p:nvSpPr>
        <p:spPr>
          <a:xfrm>
            <a:off x="7236296" y="134076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err="1" smtClean="0"/>
              <a:t>Protein</a:t>
            </a:r>
            <a:endParaRPr lang="nl-BE" dirty="0"/>
          </a:p>
        </p:txBody>
      </p:sp>
      <p:sp>
        <p:nvSpPr>
          <p:cNvPr id="13" name="TextBox 12"/>
          <p:cNvSpPr txBox="1"/>
          <p:nvPr/>
        </p:nvSpPr>
        <p:spPr>
          <a:xfrm>
            <a:off x="2555776" y="222635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 smtClean="0"/>
              <a:t>Transcription</a:t>
            </a:r>
            <a:endParaRPr lang="nl-BE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436096" y="222635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 smtClean="0"/>
              <a:t>Translation</a:t>
            </a:r>
            <a:endParaRPr lang="nl-BE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-36512" y="5589240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 err="1" smtClean="0"/>
              <a:t>Fraser</a:t>
            </a:r>
            <a:r>
              <a:rPr lang="nl-BE" sz="1200" dirty="0" smtClean="0"/>
              <a:t>, C.M. et al.: The minimal gene complement of </a:t>
            </a:r>
            <a:r>
              <a:rPr lang="nl-BE" sz="1200" dirty="0" err="1" smtClean="0"/>
              <a:t>Mycoplasma</a:t>
            </a:r>
            <a:r>
              <a:rPr lang="nl-BE" sz="1200" dirty="0" smtClean="0"/>
              <a:t> </a:t>
            </a:r>
            <a:r>
              <a:rPr lang="nl-BE" sz="1200" dirty="0" err="1" smtClean="0"/>
              <a:t>genitalium</a:t>
            </a:r>
            <a:r>
              <a:rPr lang="nl-BE" sz="1200" dirty="0" smtClean="0"/>
              <a:t>. </a:t>
            </a:r>
            <a:r>
              <a:rPr lang="nl-BE" sz="1200" dirty="0" err="1" smtClean="0"/>
              <a:t>Science</a:t>
            </a:r>
            <a:r>
              <a:rPr lang="nl-BE" sz="1200" dirty="0" smtClean="0"/>
              <a:t> 270(5235), 397-404 (1995)</a:t>
            </a:r>
          </a:p>
          <a:p>
            <a:r>
              <a:rPr lang="nl-BE" sz="1200" dirty="0" smtClean="0"/>
              <a:t>Adams, M.D. et al.: The genome </a:t>
            </a:r>
            <a:r>
              <a:rPr lang="nl-BE" sz="1200" dirty="0" err="1" smtClean="0"/>
              <a:t>sequence</a:t>
            </a:r>
            <a:r>
              <a:rPr lang="nl-BE" sz="1200" dirty="0" smtClean="0"/>
              <a:t> of </a:t>
            </a:r>
            <a:r>
              <a:rPr lang="nl-BE" sz="1200" dirty="0" err="1" smtClean="0"/>
              <a:t>Drosophila</a:t>
            </a:r>
            <a:r>
              <a:rPr lang="nl-BE" sz="1200" dirty="0" smtClean="0"/>
              <a:t> </a:t>
            </a:r>
            <a:r>
              <a:rPr lang="nl-BE" sz="1200" dirty="0" err="1" smtClean="0"/>
              <a:t>melanogaster</a:t>
            </a:r>
            <a:r>
              <a:rPr lang="nl-BE" sz="1200" dirty="0" smtClean="0"/>
              <a:t>. </a:t>
            </a:r>
            <a:r>
              <a:rPr lang="nl-BE" sz="1200" dirty="0" err="1" smtClean="0"/>
              <a:t>Science</a:t>
            </a:r>
            <a:r>
              <a:rPr lang="nl-BE" sz="1200" dirty="0" smtClean="0"/>
              <a:t> 287(5461), 2185-2195 (2000)</a:t>
            </a:r>
          </a:p>
          <a:p>
            <a:r>
              <a:rPr lang="nl-BE" sz="1200" dirty="0" err="1" smtClean="0"/>
              <a:t>Lander</a:t>
            </a:r>
            <a:r>
              <a:rPr lang="nl-BE" sz="1200" dirty="0" smtClean="0"/>
              <a:t>, E. S. et al.: </a:t>
            </a:r>
            <a:r>
              <a:rPr lang="nl-BE" sz="1200" dirty="0" err="1" smtClean="0"/>
              <a:t>Initial</a:t>
            </a:r>
            <a:r>
              <a:rPr lang="nl-BE" sz="1200" dirty="0" smtClean="0"/>
              <a:t> </a:t>
            </a:r>
            <a:r>
              <a:rPr lang="nl-BE" sz="1200" dirty="0" err="1" smtClean="0"/>
              <a:t>sequencing</a:t>
            </a:r>
            <a:r>
              <a:rPr lang="nl-BE" sz="1200" dirty="0" smtClean="0"/>
              <a:t> and </a:t>
            </a:r>
            <a:r>
              <a:rPr lang="nl-BE" sz="1200" dirty="0" err="1" smtClean="0"/>
              <a:t>analysis</a:t>
            </a:r>
            <a:r>
              <a:rPr lang="nl-BE" sz="1200" dirty="0" smtClean="0"/>
              <a:t> of the </a:t>
            </a:r>
            <a:r>
              <a:rPr lang="nl-BE" sz="1200" dirty="0" err="1" smtClean="0"/>
              <a:t>human</a:t>
            </a:r>
            <a:r>
              <a:rPr lang="nl-BE" sz="1200" dirty="0" smtClean="0"/>
              <a:t> genome. Nature, 409(6822), 860-921 (2001)</a:t>
            </a:r>
          </a:p>
          <a:p>
            <a:r>
              <a:rPr lang="nl-BE" sz="1200" dirty="0" smtClean="0"/>
              <a:t>Venter, J. C. et al.: The </a:t>
            </a:r>
            <a:r>
              <a:rPr lang="nl-BE" sz="1200" dirty="0" err="1" smtClean="0"/>
              <a:t>sequence</a:t>
            </a:r>
            <a:r>
              <a:rPr lang="nl-BE" sz="1200" dirty="0" smtClean="0"/>
              <a:t> of the </a:t>
            </a:r>
            <a:r>
              <a:rPr lang="nl-BE" sz="1200" dirty="0" err="1" smtClean="0"/>
              <a:t>human</a:t>
            </a:r>
            <a:r>
              <a:rPr lang="nl-BE" sz="1200" dirty="0" smtClean="0"/>
              <a:t> genome. </a:t>
            </a:r>
            <a:r>
              <a:rPr lang="nl-BE" sz="1200" dirty="0" err="1" smtClean="0"/>
              <a:t>Science</a:t>
            </a:r>
            <a:r>
              <a:rPr lang="nl-BE" sz="1200" dirty="0" smtClean="0"/>
              <a:t>, 291(5507), 1304-1351 (2001)</a:t>
            </a:r>
          </a:p>
          <a:p>
            <a:r>
              <a:rPr lang="nl-BE" sz="1200" dirty="0" smtClean="0"/>
              <a:t>Venter, J.C.: A Part of the </a:t>
            </a:r>
            <a:r>
              <a:rPr lang="nl-BE" sz="1200" dirty="0" err="1" smtClean="0"/>
              <a:t>Human</a:t>
            </a:r>
            <a:r>
              <a:rPr lang="nl-BE" sz="1200" dirty="0" smtClean="0"/>
              <a:t> Genome </a:t>
            </a:r>
            <a:r>
              <a:rPr lang="nl-BE" sz="1200" dirty="0" err="1" smtClean="0"/>
              <a:t>Sequence</a:t>
            </a:r>
            <a:r>
              <a:rPr lang="nl-BE" sz="1200" dirty="0" smtClean="0"/>
              <a:t>. </a:t>
            </a:r>
            <a:r>
              <a:rPr lang="nl-BE" sz="1200" dirty="0" err="1" smtClean="0"/>
              <a:t>Science</a:t>
            </a:r>
            <a:r>
              <a:rPr lang="nl-BE" sz="1200" dirty="0" smtClean="0"/>
              <a:t>, 299(5610), 1183-1184 (2003)</a:t>
            </a:r>
          </a:p>
          <a:p>
            <a:endParaRPr lang="nl-BE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55576" y="479715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Genome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3635896" y="47971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Transcriptome</a:t>
            </a:r>
            <a:endParaRPr lang="nl-BE" dirty="0"/>
          </a:p>
        </p:txBody>
      </p:sp>
      <p:sp>
        <p:nvSpPr>
          <p:cNvPr id="21" name="TextBox 20"/>
          <p:cNvSpPr txBox="1"/>
          <p:nvPr/>
        </p:nvSpPr>
        <p:spPr>
          <a:xfrm>
            <a:off x="7236296" y="479715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err="1" smtClean="0"/>
              <a:t>Proteome</a:t>
            </a:r>
            <a:endParaRPr lang="nl-BE" dirty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8" grpId="0"/>
      <p:bldP spid="19" grpId="0"/>
      <p:bldP spid="20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ETD fragmentation of substance P</a:t>
            </a:r>
            <a:endParaRPr lang="nl-BE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29041" t="29837" r="33228" b="32015"/>
          <a:stretch>
            <a:fillRect/>
          </a:stretch>
        </p:blipFill>
        <p:spPr bwMode="auto">
          <a:xfrm>
            <a:off x="4851226" y="2983260"/>
            <a:ext cx="31051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43169" t="3917" r="6291"/>
          <a:stretch>
            <a:fillRect/>
          </a:stretch>
        </p:blipFill>
        <p:spPr bwMode="auto">
          <a:xfrm>
            <a:off x="1331640" y="1849066"/>
            <a:ext cx="3456384" cy="3532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55776" y="5593482"/>
            <a:ext cx="8280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z</a:t>
            </a:r>
            <a:r>
              <a:rPr lang="nl-BE" baseline="-25000" dirty="0" smtClean="0"/>
              <a:t>11</a:t>
            </a:r>
            <a:r>
              <a:rPr lang="nl-BE" baseline="30000" dirty="0" smtClean="0"/>
              <a:t>2+</a:t>
            </a:r>
            <a:endParaRPr lang="nl-BE" baseline="30000" dirty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Isotopic distributions in ETD-MS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sz="2400" dirty="0" err="1" smtClean="0"/>
              <a:t>Substance</a:t>
            </a:r>
            <a:r>
              <a:rPr lang="nl-BE" sz="2400" dirty="0" smtClean="0"/>
              <a:t> P (1.3 </a:t>
            </a:r>
            <a:r>
              <a:rPr lang="nl-BE" sz="2400" dirty="0" err="1" smtClean="0"/>
              <a:t>kDa</a:t>
            </a:r>
            <a:r>
              <a:rPr lang="nl-BE" sz="2400" dirty="0" smtClean="0"/>
              <a:t>): 3+ precursor </a:t>
            </a:r>
            <a:r>
              <a:rPr lang="nl-BE" sz="2400" dirty="0" err="1" smtClean="0"/>
              <a:t>used</a:t>
            </a:r>
            <a:endParaRPr lang="nl-BE" sz="2400" dirty="0" smtClean="0"/>
          </a:p>
          <a:p>
            <a:pPr lvl="1"/>
            <a:r>
              <a:rPr lang="nl-BE" sz="2000" dirty="0" smtClean="0"/>
              <a:t>Maximum of 2 ET steps</a:t>
            </a:r>
            <a:endParaRPr lang="nl-BE" sz="2000" dirty="0" smtClean="0"/>
          </a:p>
          <a:p>
            <a:endParaRPr lang="nl-BE" sz="2400" dirty="0" smtClean="0"/>
          </a:p>
          <a:p>
            <a:r>
              <a:rPr lang="nl-BE" sz="2400" dirty="0" err="1" smtClean="0"/>
              <a:t>Ubiquitin</a:t>
            </a:r>
            <a:r>
              <a:rPr lang="nl-BE" sz="2400" dirty="0" smtClean="0"/>
              <a:t> (8.6 </a:t>
            </a:r>
            <a:r>
              <a:rPr lang="nl-BE" sz="2400" dirty="0" err="1" smtClean="0"/>
              <a:t>kDa</a:t>
            </a:r>
            <a:r>
              <a:rPr lang="nl-BE" sz="2400" dirty="0" smtClean="0"/>
              <a:t>): 10 – 12+ precursors </a:t>
            </a:r>
            <a:r>
              <a:rPr lang="nl-BE" sz="2400" dirty="0" err="1" smtClean="0"/>
              <a:t>often</a:t>
            </a:r>
            <a:r>
              <a:rPr lang="nl-BE" sz="2400" dirty="0" smtClean="0"/>
              <a:t> </a:t>
            </a:r>
            <a:r>
              <a:rPr lang="nl-BE" sz="2400" dirty="0" err="1" smtClean="0"/>
              <a:t>used</a:t>
            </a:r>
            <a:endParaRPr lang="nl-BE" sz="2400" dirty="0" smtClean="0"/>
          </a:p>
          <a:p>
            <a:endParaRPr lang="nl-BE" sz="2400" dirty="0" smtClean="0"/>
          </a:p>
          <a:p>
            <a:r>
              <a:rPr lang="nl-BE" sz="2400" dirty="0" smtClean="0"/>
              <a:t>ADH </a:t>
            </a:r>
            <a:r>
              <a:rPr lang="nl-BE" sz="2400" dirty="0" err="1" smtClean="0"/>
              <a:t>tetramer</a:t>
            </a:r>
            <a:r>
              <a:rPr lang="nl-BE" sz="2400" dirty="0" smtClean="0"/>
              <a:t>: (147 </a:t>
            </a:r>
            <a:r>
              <a:rPr lang="nl-BE" sz="2400" dirty="0" err="1" smtClean="0"/>
              <a:t>kDa</a:t>
            </a:r>
            <a:r>
              <a:rPr lang="nl-BE" sz="2400" dirty="0" smtClean="0"/>
              <a:t>): 26+ precursor </a:t>
            </a:r>
            <a:r>
              <a:rPr lang="nl-BE" sz="2400" dirty="0" err="1" smtClean="0"/>
              <a:t>used</a:t>
            </a:r>
            <a:endParaRPr lang="nl-BE" sz="2400" dirty="0" smtClean="0"/>
          </a:p>
          <a:p>
            <a:pPr lvl="1"/>
            <a:r>
              <a:rPr lang="nl-BE" sz="2000" dirty="0" smtClean="0"/>
              <a:t>Most </a:t>
            </a:r>
            <a:r>
              <a:rPr lang="nl-BE" sz="2000" dirty="0" err="1" smtClean="0"/>
              <a:t>observed</a:t>
            </a:r>
            <a:r>
              <a:rPr lang="nl-BE" sz="2000" dirty="0" smtClean="0"/>
              <a:t> c </a:t>
            </a:r>
            <a:r>
              <a:rPr lang="nl-BE" sz="2000" dirty="0" err="1" smtClean="0"/>
              <a:t>fragments</a:t>
            </a:r>
            <a:r>
              <a:rPr lang="nl-BE" sz="2000" dirty="0" smtClean="0"/>
              <a:t> </a:t>
            </a:r>
            <a:r>
              <a:rPr lang="nl-BE" sz="2000" dirty="0" err="1" smtClean="0"/>
              <a:t>heavier</a:t>
            </a:r>
            <a:r>
              <a:rPr lang="nl-BE" sz="2000" dirty="0" smtClean="0"/>
              <a:t> </a:t>
            </a:r>
            <a:r>
              <a:rPr lang="nl-BE" sz="2000" dirty="0" err="1" smtClean="0"/>
              <a:t>than</a:t>
            </a:r>
            <a:r>
              <a:rPr lang="nl-BE" sz="2000" dirty="0" smtClean="0"/>
              <a:t> </a:t>
            </a:r>
            <a:r>
              <a:rPr lang="nl-BE" sz="2000" dirty="0" err="1" smtClean="0"/>
              <a:t>expected</a:t>
            </a:r>
            <a:endParaRPr lang="nl-BE" sz="2000" dirty="0" smtClean="0"/>
          </a:p>
          <a:p>
            <a:endParaRPr lang="nl-BE" sz="2400" dirty="0" smtClean="0"/>
          </a:p>
          <a:p>
            <a:r>
              <a:rPr lang="nl-BE" sz="2400" dirty="0" smtClean="0"/>
              <a:t>…</a:t>
            </a:r>
          </a:p>
          <a:p>
            <a:endParaRPr lang="nl-BE" sz="2400" dirty="0" smtClean="0"/>
          </a:p>
          <a:p>
            <a:r>
              <a:rPr lang="nl-BE" sz="2400" dirty="0" err="1" smtClean="0"/>
              <a:t>Can</a:t>
            </a:r>
            <a:r>
              <a:rPr lang="nl-BE" sz="2400" dirty="0" smtClean="0"/>
              <a:t> </a:t>
            </a:r>
            <a:r>
              <a:rPr lang="nl-BE" sz="2400" dirty="0" err="1" smtClean="0"/>
              <a:t>get</a:t>
            </a:r>
            <a:r>
              <a:rPr lang="nl-BE" sz="2400" dirty="0" smtClean="0"/>
              <a:t> </a:t>
            </a:r>
            <a:r>
              <a:rPr lang="nl-BE" sz="2400" dirty="0" err="1" smtClean="0"/>
              <a:t>very</a:t>
            </a:r>
            <a:r>
              <a:rPr lang="nl-BE" sz="2400" dirty="0" smtClean="0"/>
              <a:t> complex </a:t>
            </a:r>
            <a:r>
              <a:rPr lang="nl-BE" sz="2400" dirty="0" smtClean="0">
                <a:sym typeface="Symbol"/>
              </a:rPr>
              <a:t></a:t>
            </a:r>
            <a:r>
              <a:rPr lang="nl-BE" sz="2400" dirty="0" smtClean="0"/>
              <a:t> </a:t>
            </a:r>
            <a:r>
              <a:rPr lang="nl-BE" sz="2400" dirty="0" err="1" smtClean="0"/>
              <a:t>bioinformatics</a:t>
            </a:r>
            <a:r>
              <a:rPr lang="nl-BE" sz="2400" dirty="0" smtClean="0"/>
              <a:t> </a:t>
            </a:r>
            <a:r>
              <a:rPr lang="nl-BE" sz="2400" dirty="0" err="1" smtClean="0"/>
              <a:t>required</a:t>
            </a:r>
            <a:endParaRPr lang="nl-BE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Goals of the project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 err="1" smtClean="0"/>
              <a:t>Deconvolute</a:t>
            </a:r>
            <a:r>
              <a:rPr lang="nl-BE" sz="2400" dirty="0" smtClean="0"/>
              <a:t> </a:t>
            </a:r>
            <a:r>
              <a:rPr lang="nl-BE" sz="2400" dirty="0" err="1" smtClean="0"/>
              <a:t>observed</a:t>
            </a:r>
            <a:r>
              <a:rPr lang="nl-BE" sz="2400" dirty="0" smtClean="0"/>
              <a:t> </a:t>
            </a:r>
            <a:r>
              <a:rPr lang="nl-BE" sz="2400" dirty="0" err="1" smtClean="0"/>
              <a:t>isotopic</a:t>
            </a:r>
            <a:r>
              <a:rPr lang="nl-BE" sz="2400" dirty="0" smtClean="0"/>
              <a:t> </a:t>
            </a:r>
            <a:r>
              <a:rPr lang="nl-BE" sz="2400" dirty="0" err="1" smtClean="0"/>
              <a:t>distributions</a:t>
            </a:r>
            <a:r>
              <a:rPr lang="nl-BE" sz="2400" dirty="0" smtClean="0"/>
              <a:t> and </a:t>
            </a:r>
            <a:r>
              <a:rPr lang="nl-BE" sz="2400" dirty="0" err="1" smtClean="0"/>
              <a:t>determine</a:t>
            </a:r>
            <a:r>
              <a:rPr lang="nl-BE" sz="2400" dirty="0" smtClean="0"/>
              <a:t> </a:t>
            </a:r>
            <a:r>
              <a:rPr lang="nl-BE" sz="2400" dirty="0" err="1" smtClean="0"/>
              <a:t>contribution</a:t>
            </a:r>
            <a:r>
              <a:rPr lang="nl-BE" sz="2400" dirty="0" smtClean="0"/>
              <a:t> of </a:t>
            </a:r>
            <a:r>
              <a:rPr lang="nl-BE" sz="2400" dirty="0" err="1" smtClean="0"/>
              <a:t>each</a:t>
            </a:r>
            <a:r>
              <a:rPr lang="nl-BE" sz="2400" dirty="0" smtClean="0"/>
              <a:t> component</a:t>
            </a:r>
          </a:p>
          <a:p>
            <a:r>
              <a:rPr lang="nl-BE" sz="2400" dirty="0" err="1" smtClean="0"/>
              <a:t>Learn</a:t>
            </a:r>
            <a:r>
              <a:rPr lang="nl-BE" sz="2400" dirty="0" smtClean="0"/>
              <a:t> </a:t>
            </a:r>
            <a:r>
              <a:rPr lang="nl-BE" sz="2400" dirty="0" err="1" smtClean="0"/>
              <a:t>how</a:t>
            </a:r>
            <a:r>
              <a:rPr lang="nl-BE" sz="2400" dirty="0" smtClean="0"/>
              <a:t> important </a:t>
            </a:r>
            <a:r>
              <a:rPr lang="nl-BE" sz="2400" dirty="0" err="1" smtClean="0"/>
              <a:t>each</a:t>
            </a:r>
            <a:r>
              <a:rPr lang="nl-BE" sz="2400" dirty="0" smtClean="0"/>
              <a:t> of the </a:t>
            </a:r>
            <a:r>
              <a:rPr lang="nl-BE" sz="2400" dirty="0" err="1" smtClean="0"/>
              <a:t>possible</a:t>
            </a:r>
            <a:r>
              <a:rPr lang="nl-BE" sz="2400" dirty="0" smtClean="0"/>
              <a:t> </a:t>
            </a:r>
            <a:r>
              <a:rPr lang="nl-BE" sz="2400" dirty="0" err="1" smtClean="0"/>
              <a:t>reactions</a:t>
            </a:r>
            <a:r>
              <a:rPr lang="nl-BE" sz="2400" dirty="0" smtClean="0"/>
              <a:t> is and </a:t>
            </a:r>
            <a:r>
              <a:rPr lang="nl-BE" sz="2400" dirty="0" err="1" smtClean="0"/>
              <a:t>gain</a:t>
            </a:r>
            <a:r>
              <a:rPr lang="nl-BE" sz="2400" dirty="0" smtClean="0"/>
              <a:t> </a:t>
            </a:r>
            <a:r>
              <a:rPr lang="nl-BE" sz="2400" dirty="0" err="1" smtClean="0"/>
              <a:t>insight</a:t>
            </a:r>
            <a:r>
              <a:rPr lang="nl-BE" sz="2400" dirty="0" smtClean="0"/>
              <a:t> </a:t>
            </a:r>
            <a:r>
              <a:rPr lang="nl-BE" sz="2400" dirty="0" err="1" smtClean="0"/>
              <a:t>into</a:t>
            </a:r>
            <a:r>
              <a:rPr lang="nl-BE" sz="2400" dirty="0" smtClean="0"/>
              <a:t> the (</a:t>
            </a:r>
            <a:r>
              <a:rPr lang="nl-BE" sz="2400" dirty="0" err="1" smtClean="0"/>
              <a:t>multistep</a:t>
            </a:r>
            <a:r>
              <a:rPr lang="nl-BE" sz="2400" dirty="0" smtClean="0"/>
              <a:t>) ETD </a:t>
            </a:r>
            <a:r>
              <a:rPr lang="nl-BE" sz="2400" dirty="0" err="1" smtClean="0"/>
              <a:t>process</a:t>
            </a:r>
            <a:endParaRPr lang="nl-BE" sz="2400" dirty="0" smtClean="0"/>
          </a:p>
          <a:p>
            <a:r>
              <a:rPr lang="nl-BE" sz="2400" dirty="0" err="1" smtClean="0"/>
              <a:t>Peak</a:t>
            </a:r>
            <a:r>
              <a:rPr lang="nl-BE" sz="2400" dirty="0" smtClean="0"/>
              <a:t> </a:t>
            </a:r>
            <a:r>
              <a:rPr lang="nl-BE" sz="2400" dirty="0" err="1" smtClean="0"/>
              <a:t>assignment</a:t>
            </a:r>
            <a:r>
              <a:rPr lang="nl-BE" sz="2400" dirty="0" smtClean="0"/>
              <a:t>, e.g.</a:t>
            </a:r>
            <a:endParaRPr lang="nl-BE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46177" r="15882"/>
          <a:stretch>
            <a:fillRect/>
          </a:stretch>
        </p:blipFill>
        <p:spPr bwMode="auto">
          <a:xfrm>
            <a:off x="251520" y="4005064"/>
            <a:ext cx="1548186" cy="218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 l="29092" t="29674" r="33061" b="31808"/>
          <a:stretch>
            <a:fillRect/>
          </a:stretch>
        </p:blipFill>
        <p:spPr bwMode="auto">
          <a:xfrm>
            <a:off x="2480508" y="4298302"/>
            <a:ext cx="2595548" cy="1650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 l="29671" t="29815" r="33061" b="32037"/>
          <a:stretch>
            <a:fillRect/>
          </a:stretch>
        </p:blipFill>
        <p:spPr bwMode="auto">
          <a:xfrm>
            <a:off x="6048608" y="4314161"/>
            <a:ext cx="2555840" cy="163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292080" y="478786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+</a:t>
            </a:r>
            <a:endParaRPr lang="nl-BE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7971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=</a:t>
            </a:r>
            <a:endParaRPr lang="nl-BE" dirty="0"/>
          </a:p>
        </p:txBody>
      </p:sp>
      <p:sp>
        <p:nvSpPr>
          <p:cNvPr id="14" name="TextBox 13"/>
          <p:cNvSpPr txBox="1"/>
          <p:nvPr/>
        </p:nvSpPr>
        <p:spPr>
          <a:xfrm>
            <a:off x="5580112" y="47971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β</a:t>
            </a:r>
            <a:endParaRPr lang="nl-BE" dirty="0"/>
          </a:p>
        </p:txBody>
      </p:sp>
      <p:sp>
        <p:nvSpPr>
          <p:cNvPr id="15" name="TextBox 14"/>
          <p:cNvSpPr txBox="1"/>
          <p:nvPr/>
        </p:nvSpPr>
        <p:spPr>
          <a:xfrm>
            <a:off x="2123728" y="47971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ym typeface="Symbol"/>
              </a:rPr>
              <a:t></a:t>
            </a:r>
            <a:endParaRPr lang="nl-BE" dirty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3568" y="2134840"/>
            <a:ext cx="2543175" cy="2501900"/>
            <a:chOff x="788611" y="2952380"/>
            <a:chExt cx="2543780" cy="2502198"/>
          </a:xfrm>
        </p:grpSpPr>
        <p:sp>
          <p:nvSpPr>
            <p:cNvPr id="5" name="Rounded Rectangle 4"/>
            <p:cNvSpPr/>
            <p:nvPr/>
          </p:nvSpPr>
          <p:spPr>
            <a:xfrm>
              <a:off x="1235676" y="2952380"/>
              <a:ext cx="1458097" cy="642551"/>
            </a:xfrm>
            <a:prstGeom prst="roundRect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nl-BE" dirty="0" smtClean="0"/>
                <a:t>Genome</a:t>
              </a:r>
              <a:endParaRPr lang="nl-BE" dirty="0"/>
            </a:p>
            <a:p>
              <a:pPr algn="ctr">
                <a:defRPr/>
              </a:pPr>
              <a:r>
                <a:rPr lang="nl-BE" dirty="0"/>
                <a:t>2,3x10</a:t>
              </a:r>
              <a:r>
                <a:rPr lang="nl-BE" baseline="30000" dirty="0"/>
                <a:t>4</a:t>
              </a:r>
            </a:p>
          </p:txBody>
        </p:sp>
        <p:grpSp>
          <p:nvGrpSpPr>
            <p:cNvPr id="3" name="Group 184"/>
            <p:cNvGrpSpPr>
              <a:grpSpLocks/>
            </p:cNvGrpSpPr>
            <p:nvPr/>
          </p:nvGrpSpPr>
          <p:grpSpPr bwMode="auto">
            <a:xfrm>
              <a:off x="788611" y="5204370"/>
              <a:ext cx="2543780" cy="250208"/>
              <a:chOff x="472523" y="463599"/>
              <a:chExt cx="2543780" cy="250208"/>
            </a:xfrm>
          </p:grpSpPr>
          <p:grpSp>
            <p:nvGrpSpPr>
              <p:cNvPr id="4" name="Group 160"/>
              <p:cNvGrpSpPr>
                <a:grpSpLocks noChangeAspect="1"/>
              </p:cNvGrpSpPr>
              <p:nvPr/>
            </p:nvGrpSpPr>
            <p:grpSpPr bwMode="auto">
              <a:xfrm>
                <a:off x="472523" y="463599"/>
                <a:ext cx="2543780" cy="123208"/>
                <a:chOff x="447123" y="501699"/>
                <a:chExt cx="5087559" cy="246416"/>
              </a:xfrm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447123" y="501699"/>
                  <a:ext cx="791571" cy="245660"/>
                </a:xfrm>
                <a:prstGeom prst="roundRect">
                  <a:avLst/>
                </a:prstGeom>
                <a:solidFill>
                  <a:srgbClr val="0070C0">
                    <a:alpha val="50000"/>
                  </a:srgbClr>
                </a:solidFill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7" name="Rounded Rectangle 16"/>
                <p:cNvSpPr/>
                <p:nvPr/>
              </p:nvSpPr>
              <p:spPr>
                <a:xfrm>
                  <a:off x="1163121" y="501825"/>
                  <a:ext cx="791571" cy="245660"/>
                </a:xfrm>
                <a:prstGeom prst="roundRect">
                  <a:avLst/>
                </a:prstGeom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1879119" y="501951"/>
                  <a:ext cx="791571" cy="245660"/>
                </a:xfrm>
                <a:prstGeom prst="roundRect">
                  <a:avLst/>
                </a:prstGeom>
                <a:solidFill>
                  <a:srgbClr val="00B050">
                    <a:alpha val="50000"/>
                  </a:srgbClr>
                </a:solidFill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2595117" y="502077"/>
                  <a:ext cx="791571" cy="245660"/>
                </a:xfrm>
                <a:prstGeom prst="roundRect">
                  <a:avLst/>
                </a:prstGeom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3311115" y="502203"/>
                  <a:ext cx="791571" cy="245660"/>
                </a:xfrm>
                <a:prstGeom prst="roundRect">
                  <a:avLst/>
                </a:prstGeom>
                <a:solidFill>
                  <a:srgbClr val="FFFF00">
                    <a:alpha val="50000"/>
                  </a:srgbClr>
                </a:solidFill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4027113" y="502329"/>
                  <a:ext cx="791571" cy="245660"/>
                </a:xfrm>
                <a:prstGeom prst="roundRect">
                  <a:avLst/>
                </a:prstGeom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4743111" y="502455"/>
                  <a:ext cx="791571" cy="245660"/>
                </a:xfrm>
                <a:prstGeom prst="roundRect">
                  <a:avLst/>
                </a:prstGeom>
                <a:solidFill>
                  <a:srgbClr val="FF0000">
                    <a:alpha val="50000"/>
                  </a:srgbClr>
                </a:solidFill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</p:grpSp>
          <p:grpSp>
            <p:nvGrpSpPr>
              <p:cNvPr id="6" name="Group 161"/>
              <p:cNvGrpSpPr>
                <a:grpSpLocks noChangeAspect="1"/>
              </p:cNvGrpSpPr>
              <p:nvPr/>
            </p:nvGrpSpPr>
            <p:grpSpPr bwMode="auto">
              <a:xfrm>
                <a:off x="472523" y="590599"/>
                <a:ext cx="2543780" cy="123208"/>
                <a:chOff x="447123" y="501699"/>
                <a:chExt cx="5087559" cy="246416"/>
              </a:xfrm>
            </p:grpSpPr>
            <p:sp>
              <p:nvSpPr>
                <p:cNvPr id="9" name="Rounded Rectangle 8"/>
                <p:cNvSpPr/>
                <p:nvPr/>
              </p:nvSpPr>
              <p:spPr>
                <a:xfrm>
                  <a:off x="447123" y="501699"/>
                  <a:ext cx="791571" cy="245660"/>
                </a:xfrm>
                <a:prstGeom prst="roundRect">
                  <a:avLst/>
                </a:prstGeom>
                <a:solidFill>
                  <a:srgbClr val="0070C0">
                    <a:alpha val="50000"/>
                  </a:srgbClr>
                </a:solidFill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1163121" y="501825"/>
                  <a:ext cx="791571" cy="245660"/>
                </a:xfrm>
                <a:prstGeom prst="roundRect">
                  <a:avLst/>
                </a:prstGeom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1" name="Rounded Rectangle 10"/>
                <p:cNvSpPr/>
                <p:nvPr/>
              </p:nvSpPr>
              <p:spPr>
                <a:xfrm>
                  <a:off x="1879119" y="501951"/>
                  <a:ext cx="791571" cy="245660"/>
                </a:xfrm>
                <a:prstGeom prst="roundRect">
                  <a:avLst/>
                </a:prstGeom>
                <a:solidFill>
                  <a:srgbClr val="00B050">
                    <a:alpha val="50000"/>
                  </a:srgbClr>
                </a:solidFill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2595117" y="502077"/>
                  <a:ext cx="791571" cy="245660"/>
                </a:xfrm>
                <a:prstGeom prst="roundRect">
                  <a:avLst/>
                </a:prstGeom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>
                  <a:off x="3311115" y="502203"/>
                  <a:ext cx="791571" cy="245660"/>
                </a:xfrm>
                <a:prstGeom prst="roundRect">
                  <a:avLst/>
                </a:prstGeom>
                <a:solidFill>
                  <a:srgbClr val="FFFF00">
                    <a:alpha val="50000"/>
                  </a:srgbClr>
                </a:solidFill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4027113" y="502329"/>
                  <a:ext cx="791571" cy="245660"/>
                </a:xfrm>
                <a:prstGeom prst="roundRect">
                  <a:avLst/>
                </a:prstGeom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4743111" y="502455"/>
                  <a:ext cx="791571" cy="245660"/>
                </a:xfrm>
                <a:prstGeom prst="roundRect">
                  <a:avLst/>
                </a:prstGeom>
                <a:solidFill>
                  <a:srgbClr val="FF0000">
                    <a:alpha val="50000"/>
                  </a:srgbClr>
                </a:solidFill>
                <a:ln w="0"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</p:grpSp>
        </p:grpSp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3074343" y="1928465"/>
            <a:ext cx="1924050" cy="2878138"/>
            <a:chOff x="3179806" y="2746430"/>
            <a:chExt cx="1923535" cy="2877631"/>
          </a:xfrm>
        </p:grpSpPr>
        <p:sp>
          <p:nvSpPr>
            <p:cNvPr id="24" name="Rounded Rectangle 23"/>
            <p:cNvSpPr/>
            <p:nvPr/>
          </p:nvSpPr>
          <p:spPr>
            <a:xfrm>
              <a:off x="3179806" y="2746430"/>
              <a:ext cx="1923535" cy="1083275"/>
            </a:xfrm>
            <a:prstGeom prst="roundRect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nl-BE" sz="2000" dirty="0" smtClean="0"/>
                <a:t>Transcriptome</a:t>
              </a:r>
              <a:endParaRPr lang="nl-BE" dirty="0"/>
            </a:p>
            <a:p>
              <a:pPr algn="ctr">
                <a:defRPr/>
              </a:pPr>
              <a:r>
                <a:rPr lang="nl-BE" dirty="0"/>
                <a:t>&gt;10</a:t>
              </a:r>
              <a:r>
                <a:rPr lang="nl-BE" baseline="30000" dirty="0"/>
                <a:t>6</a:t>
              </a:r>
            </a:p>
          </p:txBody>
        </p:sp>
        <p:grpSp>
          <p:nvGrpSpPr>
            <p:cNvPr id="8" name="Group 171"/>
            <p:cNvGrpSpPr>
              <a:grpSpLocks noChangeAspect="1"/>
            </p:cNvGrpSpPr>
            <p:nvPr/>
          </p:nvGrpSpPr>
          <p:grpSpPr bwMode="auto">
            <a:xfrm>
              <a:off x="3783387" y="5319355"/>
              <a:ext cx="1123412" cy="123208"/>
              <a:chOff x="509607" y="1863647"/>
              <a:chExt cx="2246823" cy="246416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509607" y="1863647"/>
                <a:ext cx="791571" cy="245660"/>
              </a:xfrm>
              <a:prstGeom prst="roundRect">
                <a:avLst/>
              </a:prstGeom>
              <a:solidFill>
                <a:srgbClr val="0070C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1252191" y="1864151"/>
                <a:ext cx="791571" cy="245660"/>
              </a:xfrm>
              <a:prstGeom prst="roundRect">
                <a:avLst/>
              </a:prstGeom>
              <a:solidFill>
                <a:srgbClr val="FFFF0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1964859" y="1864403"/>
                <a:ext cx="791571" cy="245660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</p:grpSp>
        <p:grpSp>
          <p:nvGrpSpPr>
            <p:cNvPr id="23" name="Group 172"/>
            <p:cNvGrpSpPr>
              <a:grpSpLocks noChangeAspect="1"/>
            </p:cNvGrpSpPr>
            <p:nvPr/>
          </p:nvGrpSpPr>
          <p:grpSpPr bwMode="auto">
            <a:xfrm>
              <a:off x="3953849" y="5500979"/>
              <a:ext cx="760982" cy="123082"/>
              <a:chOff x="570003" y="2308907"/>
              <a:chExt cx="1521963" cy="246164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70003" y="2308907"/>
                <a:ext cx="791571" cy="245660"/>
              </a:xfrm>
              <a:prstGeom prst="roundRect">
                <a:avLst/>
              </a:prstGeom>
              <a:solidFill>
                <a:srgbClr val="00B05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1300395" y="2309411"/>
                <a:ext cx="791571" cy="245660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</p:grpSp>
        <p:grpSp>
          <p:nvGrpSpPr>
            <p:cNvPr id="25" name="Group 173"/>
            <p:cNvGrpSpPr>
              <a:grpSpLocks noChangeAspect="1"/>
            </p:cNvGrpSpPr>
            <p:nvPr/>
          </p:nvGrpSpPr>
          <p:grpSpPr bwMode="auto">
            <a:xfrm>
              <a:off x="3766340" y="5139991"/>
              <a:ext cx="1132838" cy="123082"/>
              <a:chOff x="546183" y="2753663"/>
              <a:chExt cx="2265675" cy="246164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546183" y="2753663"/>
                <a:ext cx="791571" cy="245660"/>
              </a:xfrm>
              <a:prstGeom prst="roundRect">
                <a:avLst/>
              </a:prstGeom>
              <a:solidFill>
                <a:srgbClr val="0070C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258851" y="2753915"/>
                <a:ext cx="791571" cy="245660"/>
              </a:xfrm>
              <a:prstGeom prst="roundRect">
                <a:avLst/>
              </a:prstGeom>
              <a:solidFill>
                <a:srgbClr val="00B05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020287" y="2754167"/>
                <a:ext cx="791571" cy="245660"/>
              </a:xfrm>
              <a:prstGeom prst="roundRect">
                <a:avLst/>
              </a:prstGeom>
              <a:solidFill>
                <a:srgbClr val="FFFF0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</p:grpSp>
        <p:grpSp>
          <p:nvGrpSpPr>
            <p:cNvPr id="26" name="Group 170"/>
            <p:cNvGrpSpPr>
              <a:grpSpLocks noChangeAspect="1"/>
            </p:cNvGrpSpPr>
            <p:nvPr/>
          </p:nvGrpSpPr>
          <p:grpSpPr bwMode="auto">
            <a:xfrm>
              <a:off x="3582105" y="4974201"/>
              <a:ext cx="1470884" cy="123208"/>
              <a:chOff x="497415" y="1375967"/>
              <a:chExt cx="2941767" cy="246416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497415" y="1375967"/>
                <a:ext cx="791571" cy="245660"/>
              </a:xfrm>
              <a:prstGeom prst="roundRect">
                <a:avLst/>
              </a:prstGeom>
              <a:solidFill>
                <a:srgbClr val="0070C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210083" y="1376219"/>
                <a:ext cx="791571" cy="245660"/>
              </a:xfrm>
              <a:prstGeom prst="roundRect">
                <a:avLst/>
              </a:prstGeom>
              <a:solidFill>
                <a:srgbClr val="00B05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1934943" y="1376471"/>
                <a:ext cx="791571" cy="245660"/>
              </a:xfrm>
              <a:prstGeom prst="roundRect">
                <a:avLst/>
              </a:prstGeom>
              <a:solidFill>
                <a:srgbClr val="FFFF0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2647611" y="1376723"/>
                <a:ext cx="791571" cy="245660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</p:grpSp>
      </p:grpSp>
      <p:grpSp>
        <p:nvGrpSpPr>
          <p:cNvPr id="27" name="Group 40"/>
          <p:cNvGrpSpPr>
            <a:grpSpLocks/>
          </p:cNvGrpSpPr>
          <p:nvPr/>
        </p:nvGrpSpPr>
        <p:grpSpPr bwMode="auto">
          <a:xfrm>
            <a:off x="5507980" y="1612553"/>
            <a:ext cx="2513013" cy="3976687"/>
            <a:chOff x="5612732" y="2429274"/>
            <a:chExt cx="2513145" cy="3976782"/>
          </a:xfrm>
        </p:grpSpPr>
        <p:sp>
          <p:nvSpPr>
            <p:cNvPr id="42" name="Rounded Rectangle 41"/>
            <p:cNvSpPr/>
            <p:nvPr/>
          </p:nvSpPr>
          <p:spPr>
            <a:xfrm>
              <a:off x="5655276" y="2429274"/>
              <a:ext cx="2426043" cy="1709351"/>
            </a:xfrm>
            <a:prstGeom prst="roundRect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nl-BE" sz="3600" dirty="0" err="1" smtClean="0"/>
                <a:t>Proteome</a:t>
              </a:r>
              <a:endParaRPr lang="nl-BE" dirty="0"/>
            </a:p>
            <a:p>
              <a:pPr algn="ctr">
                <a:defRPr/>
              </a:pPr>
              <a:r>
                <a:rPr lang="nl-BE" dirty="0"/>
                <a:t>&gt;10</a:t>
              </a:r>
              <a:r>
                <a:rPr lang="nl-BE" baseline="30000" dirty="0"/>
                <a:t>8</a:t>
              </a:r>
            </a:p>
          </p:txBody>
        </p:sp>
        <p:grpSp>
          <p:nvGrpSpPr>
            <p:cNvPr id="28" name="Group 295"/>
            <p:cNvGrpSpPr>
              <a:grpSpLocks noChangeAspect="1"/>
            </p:cNvGrpSpPr>
            <p:nvPr/>
          </p:nvGrpSpPr>
          <p:grpSpPr bwMode="auto">
            <a:xfrm rot="-5400000">
              <a:off x="7438610" y="5301449"/>
              <a:ext cx="187784" cy="738423"/>
              <a:chOff x="7982089" y="1379948"/>
              <a:chExt cx="906299" cy="3563853"/>
            </a:xfrm>
          </p:grpSpPr>
          <p:sp>
            <p:nvSpPr>
              <p:cNvPr id="148" name="Block Arc 147"/>
              <p:cNvSpPr/>
              <p:nvPr/>
            </p:nvSpPr>
            <p:spPr>
              <a:xfrm rot="16200000">
                <a:off x="7917188" y="1459195"/>
                <a:ext cx="1048512" cy="890017"/>
              </a:xfrm>
              <a:prstGeom prst="blockArc">
                <a:avLst/>
              </a:prstGeom>
              <a:solidFill>
                <a:srgbClr val="0070C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prstMaterial="clear">
                <a:bevelT w="177800" h="254000"/>
                <a:bevelB w="152400"/>
                <a:contourClr>
                  <a:srgbClr val="F8F8F8"/>
                </a:contourClr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 dirty="0"/>
              </a:p>
            </p:txBody>
          </p:sp>
          <p:sp>
            <p:nvSpPr>
              <p:cNvPr id="149" name="Block Arc 148"/>
              <p:cNvSpPr/>
              <p:nvPr/>
            </p:nvSpPr>
            <p:spPr>
              <a:xfrm rot="5400000">
                <a:off x="7919124" y="2298191"/>
                <a:ext cx="1048512" cy="890016"/>
              </a:xfrm>
              <a:prstGeom prst="blockArc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prstMaterial="clear">
                <a:bevelT w="177800" h="254000"/>
                <a:bevelB w="152400"/>
                <a:contourClr>
                  <a:srgbClr val="F8F8F8"/>
                </a:contourClr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  <p:sp>
            <p:nvSpPr>
              <p:cNvPr id="150" name="Block Arc 149"/>
              <p:cNvSpPr/>
              <p:nvPr/>
            </p:nvSpPr>
            <p:spPr>
              <a:xfrm rot="16200000">
                <a:off x="7911088" y="3133344"/>
                <a:ext cx="1048512" cy="890017"/>
              </a:xfrm>
              <a:prstGeom prst="blockArc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prstMaterial="clear">
                <a:bevelT w="177800" h="254000"/>
                <a:bevelB w="152400"/>
                <a:contourClr>
                  <a:srgbClr val="F8F8F8"/>
                </a:contourClr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 dirty="0"/>
              </a:p>
            </p:txBody>
          </p:sp>
          <p:sp>
            <p:nvSpPr>
              <p:cNvPr id="151" name="Block Arc 150"/>
              <p:cNvSpPr/>
              <p:nvPr/>
            </p:nvSpPr>
            <p:spPr>
              <a:xfrm rot="5400000">
                <a:off x="7902842" y="3974536"/>
                <a:ext cx="1048512" cy="890017"/>
              </a:xfrm>
              <a:prstGeom prst="blockArc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prstMaterial="clear">
                <a:bevelT w="177800" h="254000"/>
                <a:bevelB w="152400"/>
                <a:contourClr>
                  <a:srgbClr val="F8F8F8"/>
                </a:contourClr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 dirty="0"/>
              </a:p>
            </p:txBody>
          </p:sp>
        </p:grpSp>
        <p:grpSp>
          <p:nvGrpSpPr>
            <p:cNvPr id="41" name="Group 247"/>
            <p:cNvGrpSpPr>
              <a:grpSpLocks/>
            </p:cNvGrpSpPr>
            <p:nvPr/>
          </p:nvGrpSpPr>
          <p:grpSpPr bwMode="auto">
            <a:xfrm flipV="1">
              <a:off x="5953907" y="6047650"/>
              <a:ext cx="809534" cy="233902"/>
              <a:chOff x="874809" y="3720681"/>
              <a:chExt cx="1881091" cy="453151"/>
            </a:xfrm>
          </p:grpSpPr>
          <p:grpSp>
            <p:nvGrpSpPr>
              <p:cNvPr id="43" name="Group 179"/>
              <p:cNvGrpSpPr>
                <a:grpSpLocks noChangeAspect="1"/>
              </p:cNvGrpSpPr>
              <p:nvPr/>
            </p:nvGrpSpPr>
            <p:grpSpPr bwMode="auto">
              <a:xfrm rot="-5400000">
                <a:off x="1539197" y="3056293"/>
                <a:ext cx="453151" cy="1781927"/>
                <a:chOff x="7982089" y="1379948"/>
                <a:chExt cx="906299" cy="3563853"/>
              </a:xfrm>
            </p:grpSpPr>
            <p:sp>
              <p:nvSpPr>
                <p:cNvPr id="144" name="Block Arc 143"/>
                <p:cNvSpPr/>
                <p:nvPr/>
              </p:nvSpPr>
              <p:spPr>
                <a:xfrm rot="16200000">
                  <a:off x="7917188" y="1459195"/>
                  <a:ext cx="1048512" cy="890017"/>
                </a:xfrm>
                <a:prstGeom prst="blockArc">
                  <a:avLst/>
                </a:prstGeom>
                <a:solidFill>
                  <a:srgbClr val="0070C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prstMaterial="clear">
                  <a:bevelT w="177800" h="254000"/>
                  <a:bevelB w="152400"/>
                  <a:contourClr>
                    <a:srgbClr val="F8F8F8"/>
                  </a:contourClr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145" name="Block Arc 144"/>
                <p:cNvSpPr/>
                <p:nvPr/>
              </p:nvSpPr>
              <p:spPr>
                <a:xfrm rot="5400000">
                  <a:off x="7919124" y="2298191"/>
                  <a:ext cx="1048512" cy="890016"/>
                </a:xfrm>
                <a:prstGeom prst="blockArc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prstMaterial="clear">
                  <a:bevelT w="177800" h="254000"/>
                  <a:bevelB w="152400"/>
                  <a:contourClr>
                    <a:srgbClr val="F8F8F8"/>
                  </a:contourClr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46" name="Block Arc 145"/>
                <p:cNvSpPr/>
                <p:nvPr/>
              </p:nvSpPr>
              <p:spPr>
                <a:xfrm rot="16200000">
                  <a:off x="7911088" y="3133344"/>
                  <a:ext cx="1048512" cy="890017"/>
                </a:xfrm>
                <a:prstGeom prst="blockArc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prstMaterial="clear">
                  <a:bevelT w="177800" h="254000"/>
                  <a:bevelB w="152400"/>
                  <a:contourClr>
                    <a:srgbClr val="F8F8F8"/>
                  </a:contourClr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147" name="Block Arc 146"/>
                <p:cNvSpPr/>
                <p:nvPr/>
              </p:nvSpPr>
              <p:spPr>
                <a:xfrm rot="5400000">
                  <a:off x="7902842" y="3974536"/>
                  <a:ext cx="1048512" cy="890017"/>
                </a:xfrm>
                <a:prstGeom prst="blockArc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prstMaterial="clear">
                  <a:bevelT w="177800" h="254000"/>
                  <a:bevelB w="152400"/>
                  <a:contourClr>
                    <a:srgbClr val="F8F8F8"/>
                  </a:contourClr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</p:grpSp>
          <p:sp>
            <p:nvSpPr>
              <p:cNvPr id="143" name="4-Point Star 142"/>
              <p:cNvSpPr/>
              <p:nvPr/>
            </p:nvSpPr>
            <p:spPr>
              <a:xfrm>
                <a:off x="2476500" y="3721100"/>
                <a:ext cx="279400" cy="330200"/>
              </a:xfrm>
              <a:prstGeom prst="star4">
                <a:avLst/>
              </a:pr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</p:grpSp>
        <p:grpSp>
          <p:nvGrpSpPr>
            <p:cNvPr id="44" name="Group 330"/>
            <p:cNvGrpSpPr>
              <a:grpSpLocks/>
            </p:cNvGrpSpPr>
            <p:nvPr/>
          </p:nvGrpSpPr>
          <p:grpSpPr bwMode="auto">
            <a:xfrm>
              <a:off x="6086870" y="4869751"/>
              <a:ext cx="426864" cy="578650"/>
              <a:chOff x="5101223" y="3650601"/>
              <a:chExt cx="525996" cy="646114"/>
            </a:xfrm>
          </p:grpSpPr>
          <p:grpSp>
            <p:nvGrpSpPr>
              <p:cNvPr id="45" name="Group 206"/>
              <p:cNvGrpSpPr>
                <a:grpSpLocks noChangeAspect="1"/>
              </p:cNvGrpSpPr>
              <p:nvPr/>
            </p:nvGrpSpPr>
            <p:grpSpPr bwMode="auto">
              <a:xfrm rot="2884330">
                <a:off x="5083000" y="3752496"/>
                <a:ext cx="562442" cy="525996"/>
                <a:chOff x="6870700" y="3126796"/>
                <a:chExt cx="1012444" cy="1064260"/>
              </a:xfrm>
            </p:grpSpPr>
            <p:sp>
              <p:nvSpPr>
                <p:cNvPr id="139" name="Block Arc 138"/>
                <p:cNvSpPr/>
                <p:nvPr/>
              </p:nvSpPr>
              <p:spPr>
                <a:xfrm rot="16200000">
                  <a:off x="6894068" y="3268528"/>
                  <a:ext cx="1048512" cy="765048"/>
                </a:xfrm>
                <a:prstGeom prst="blockArc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140" name="Block Arc 139"/>
                <p:cNvSpPr/>
                <p:nvPr/>
              </p:nvSpPr>
              <p:spPr>
                <a:xfrm rot="-5400000">
                  <a:off x="6852666" y="3159783"/>
                  <a:ext cx="1048512" cy="1012444"/>
                </a:xfrm>
                <a:prstGeom prst="blockArc">
                  <a:avLst>
                    <a:gd name="adj1" fmla="val 10800006"/>
                    <a:gd name="adj2" fmla="val 0"/>
                    <a:gd name="adj3" fmla="val 25000"/>
                  </a:avLst>
                </a:prstGeom>
                <a:solidFill>
                  <a:srgbClr val="0070C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141" name="Block Arc 140"/>
                <p:cNvSpPr/>
                <p:nvPr/>
              </p:nvSpPr>
              <p:spPr>
                <a:xfrm rot="5400000">
                  <a:off x="6872182" y="3240038"/>
                  <a:ext cx="1048512" cy="853524"/>
                </a:xfrm>
                <a:prstGeom prst="blockArc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</p:grpSp>
          <p:sp>
            <p:nvSpPr>
              <p:cNvPr id="138" name="4-Point Star 137"/>
              <p:cNvSpPr/>
              <p:nvPr/>
            </p:nvSpPr>
            <p:spPr>
              <a:xfrm>
                <a:off x="5303157" y="3650601"/>
                <a:ext cx="279400" cy="330200"/>
              </a:xfrm>
              <a:prstGeom prst="star4">
                <a:avLst/>
              </a:pr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</p:grpSp>
        <p:grpSp>
          <p:nvGrpSpPr>
            <p:cNvPr id="46" name="Group 245"/>
            <p:cNvGrpSpPr>
              <a:grpSpLocks/>
            </p:cNvGrpSpPr>
            <p:nvPr/>
          </p:nvGrpSpPr>
          <p:grpSpPr bwMode="auto">
            <a:xfrm>
              <a:off x="7632616" y="4977367"/>
              <a:ext cx="493261" cy="420056"/>
              <a:chOff x="3854774" y="4106950"/>
              <a:chExt cx="542601" cy="617450"/>
            </a:xfrm>
          </p:grpSpPr>
          <p:grpSp>
            <p:nvGrpSpPr>
              <p:cNvPr id="47" name="Group 185"/>
              <p:cNvGrpSpPr>
                <a:grpSpLocks noChangeAspect="1"/>
              </p:cNvGrpSpPr>
              <p:nvPr/>
            </p:nvGrpSpPr>
            <p:grpSpPr bwMode="auto">
              <a:xfrm>
                <a:off x="3854774" y="4106950"/>
                <a:ext cx="542601" cy="554880"/>
                <a:chOff x="5807342" y="1490749"/>
                <a:chExt cx="1085202" cy="1109759"/>
              </a:xfrm>
            </p:grpSpPr>
            <p:sp>
              <p:nvSpPr>
                <p:cNvPr id="133" name="Block Arc 132"/>
                <p:cNvSpPr/>
                <p:nvPr/>
              </p:nvSpPr>
              <p:spPr>
                <a:xfrm rot="13648143">
                  <a:off x="5764784" y="1631244"/>
                  <a:ext cx="1048512" cy="890016"/>
                </a:xfrm>
                <a:prstGeom prst="blockArc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grpSp>
              <p:nvGrpSpPr>
                <p:cNvPr id="48" name="Group 187"/>
                <p:cNvGrpSpPr>
                  <a:grpSpLocks noChangeAspect="1"/>
                </p:cNvGrpSpPr>
                <p:nvPr/>
              </p:nvGrpSpPr>
              <p:grpSpPr bwMode="auto">
                <a:xfrm>
                  <a:off x="5807342" y="1490749"/>
                  <a:ext cx="1085202" cy="1048512"/>
                  <a:chOff x="5807342" y="1490749"/>
                  <a:chExt cx="1085202" cy="1048512"/>
                </a:xfrm>
              </p:grpSpPr>
              <p:sp>
                <p:nvSpPr>
                  <p:cNvPr id="135" name="Block Arc 134"/>
                  <p:cNvSpPr/>
                  <p:nvPr/>
                </p:nvSpPr>
                <p:spPr>
                  <a:xfrm rot="5400000">
                    <a:off x="5923280" y="1569997"/>
                    <a:ext cx="1048512" cy="890016"/>
                  </a:xfrm>
                  <a:prstGeom prst="blockArc">
                    <a:avLst/>
                  </a:prstGeom>
                  <a:solidFill>
                    <a:srgbClr val="0070C0">
                      <a:alpha val="50000"/>
                    </a:srgbClr>
                  </a:solidFill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/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200000"/>
                    </a:lightRig>
                  </a:scene3d>
                  <a:sp3d contourW="12700" prstMaterial="clear">
                    <a:bevelT w="177800" h="254000"/>
                    <a:bevelB w="152400"/>
                  </a:sp3d>
                </p:spPr>
                <p:style>
                  <a:lnRef idx="0">
                    <a:schemeClr val="accent6">
                      <a:shade val="8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nl-BE" dirty="0"/>
                  </a:p>
                </p:txBody>
              </p:sp>
              <p:sp>
                <p:nvSpPr>
                  <p:cNvPr id="136" name="Block Arc 135"/>
                  <p:cNvSpPr/>
                  <p:nvPr/>
                </p:nvSpPr>
                <p:spPr>
                  <a:xfrm rot="20332850">
                    <a:off x="5807342" y="1494536"/>
                    <a:ext cx="1048512" cy="890016"/>
                  </a:xfrm>
                  <a:prstGeom prst="blockArc">
                    <a:avLst/>
                  </a:prstGeom>
                  <a:solidFill>
                    <a:srgbClr val="FF0000">
                      <a:alpha val="50000"/>
                    </a:srgbClr>
                  </a:solidFill>
                  <a:ln>
                    <a:solidFill>
                      <a:schemeClr val="accent1">
                        <a:alpha val="0"/>
                      </a:schemeClr>
                    </a:solidFill>
                  </a:ln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200000"/>
                    </a:lightRig>
                  </a:scene3d>
                  <a:sp3d contourW="12700" prstMaterial="clear">
                    <a:bevelT w="177800" h="254000"/>
                    <a:bevelB w="152400"/>
                  </a:sp3d>
                </p:spPr>
                <p:style>
                  <a:lnRef idx="0">
                    <a:schemeClr val="accent6">
                      <a:shade val="8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nl-BE" dirty="0"/>
                  </a:p>
                </p:txBody>
              </p:sp>
            </p:grpSp>
          </p:grpSp>
          <p:sp>
            <p:nvSpPr>
              <p:cNvPr id="132" name="4-Point Star 131"/>
              <p:cNvSpPr/>
              <p:nvPr/>
            </p:nvSpPr>
            <p:spPr>
              <a:xfrm>
                <a:off x="4117975" y="4394200"/>
                <a:ext cx="279400" cy="330200"/>
              </a:xfrm>
              <a:prstGeom prst="star4">
                <a:avLst/>
              </a:pr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</p:grpSp>
        <p:grpSp>
          <p:nvGrpSpPr>
            <p:cNvPr id="49" name="Group 248"/>
            <p:cNvGrpSpPr>
              <a:grpSpLocks/>
            </p:cNvGrpSpPr>
            <p:nvPr/>
          </p:nvGrpSpPr>
          <p:grpSpPr bwMode="auto">
            <a:xfrm rot="8400821">
              <a:off x="5775081" y="4344104"/>
              <a:ext cx="754263" cy="315462"/>
              <a:chOff x="925610" y="4749380"/>
              <a:chExt cx="1781927" cy="695188"/>
            </a:xfrm>
          </p:grpSpPr>
          <p:grpSp>
            <p:nvGrpSpPr>
              <p:cNvPr id="50" name="Group 174"/>
              <p:cNvGrpSpPr>
                <a:grpSpLocks noChangeAspect="1"/>
              </p:cNvGrpSpPr>
              <p:nvPr/>
            </p:nvGrpSpPr>
            <p:grpSpPr bwMode="auto">
              <a:xfrm rot="-5400000">
                <a:off x="1589998" y="4084992"/>
                <a:ext cx="453151" cy="1781927"/>
                <a:chOff x="7982089" y="1379948"/>
                <a:chExt cx="906299" cy="3563853"/>
              </a:xfrm>
            </p:grpSpPr>
            <p:sp>
              <p:nvSpPr>
                <p:cNvPr id="127" name="Block Arc 126"/>
                <p:cNvSpPr/>
                <p:nvPr/>
              </p:nvSpPr>
              <p:spPr>
                <a:xfrm rot="16200000">
                  <a:off x="7917188" y="1459195"/>
                  <a:ext cx="1048512" cy="890017"/>
                </a:xfrm>
                <a:prstGeom prst="blockArc">
                  <a:avLst/>
                </a:prstGeom>
                <a:solidFill>
                  <a:srgbClr val="0070C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prstMaterial="clear">
                  <a:bevelT w="177800" h="254000"/>
                  <a:bevelB w="152400"/>
                  <a:contourClr>
                    <a:srgbClr val="F8F8F8"/>
                  </a:contourClr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128" name="Block Arc 127"/>
                <p:cNvSpPr/>
                <p:nvPr/>
              </p:nvSpPr>
              <p:spPr>
                <a:xfrm rot="5400000">
                  <a:off x="7919124" y="2298191"/>
                  <a:ext cx="1048512" cy="890016"/>
                </a:xfrm>
                <a:prstGeom prst="blockArc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prstMaterial="clear">
                  <a:bevelT w="177800" h="254000"/>
                  <a:bevelB w="152400"/>
                  <a:contourClr>
                    <a:srgbClr val="F8F8F8"/>
                  </a:contourClr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29" name="Block Arc 128"/>
                <p:cNvSpPr/>
                <p:nvPr/>
              </p:nvSpPr>
              <p:spPr>
                <a:xfrm rot="16200000">
                  <a:off x="7911088" y="3133344"/>
                  <a:ext cx="1048512" cy="890017"/>
                </a:xfrm>
                <a:prstGeom prst="blockArc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prstMaterial="clear">
                  <a:bevelT w="177800" h="254000"/>
                  <a:bevelB w="152400"/>
                  <a:contourClr>
                    <a:srgbClr val="F8F8F8"/>
                  </a:contourClr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130" name="Block Arc 129"/>
                <p:cNvSpPr/>
                <p:nvPr/>
              </p:nvSpPr>
              <p:spPr>
                <a:xfrm rot="5400000">
                  <a:off x="7902842" y="3974536"/>
                  <a:ext cx="1048512" cy="890017"/>
                </a:xfrm>
                <a:prstGeom prst="blockArc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prstMaterial="clear">
                  <a:bevelT w="177800" h="254000"/>
                  <a:bevelB w="152400"/>
                  <a:contourClr>
                    <a:srgbClr val="F8F8F8"/>
                  </a:contourClr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</p:grpSp>
          <p:grpSp>
            <p:nvGrpSpPr>
              <p:cNvPr id="51" name="Group 229"/>
              <p:cNvGrpSpPr>
                <a:grpSpLocks/>
              </p:cNvGrpSpPr>
              <p:nvPr/>
            </p:nvGrpSpPr>
            <p:grpSpPr bwMode="auto">
              <a:xfrm>
                <a:off x="2157506" y="4906683"/>
                <a:ext cx="515694" cy="537885"/>
                <a:chOff x="3251200" y="4978400"/>
                <a:chExt cx="515694" cy="537885"/>
              </a:xfrm>
            </p:grpSpPr>
            <p:sp>
              <p:nvSpPr>
                <p:cNvPr id="123" name="Hexagon 122"/>
                <p:cNvSpPr/>
                <p:nvPr/>
              </p:nvSpPr>
              <p:spPr>
                <a:xfrm>
                  <a:off x="3251200" y="4978400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24" name="Hexagon 123"/>
                <p:cNvSpPr/>
                <p:nvPr/>
              </p:nvSpPr>
              <p:spPr>
                <a:xfrm>
                  <a:off x="3410398" y="5069613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25" name="Hexagon 124"/>
                <p:cNvSpPr/>
                <p:nvPr/>
              </p:nvSpPr>
              <p:spPr>
                <a:xfrm>
                  <a:off x="3413797" y="5246376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26" name="Hexagon 125"/>
                <p:cNvSpPr/>
                <p:nvPr/>
              </p:nvSpPr>
              <p:spPr>
                <a:xfrm>
                  <a:off x="3576394" y="5351185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</p:grpSp>
        </p:grpSp>
        <p:grpSp>
          <p:nvGrpSpPr>
            <p:cNvPr id="52" name="Group 249"/>
            <p:cNvGrpSpPr>
              <a:grpSpLocks/>
            </p:cNvGrpSpPr>
            <p:nvPr/>
          </p:nvGrpSpPr>
          <p:grpSpPr bwMode="auto">
            <a:xfrm>
              <a:off x="6812672" y="5024709"/>
              <a:ext cx="670715" cy="455412"/>
              <a:chOff x="5084273" y="4125632"/>
              <a:chExt cx="1049303" cy="714080"/>
            </a:xfrm>
          </p:grpSpPr>
          <p:grpSp>
            <p:nvGrpSpPr>
              <p:cNvPr id="53" name="Group 152"/>
              <p:cNvGrpSpPr>
                <a:grpSpLocks noChangeAspect="1"/>
              </p:cNvGrpSpPr>
              <p:nvPr/>
            </p:nvGrpSpPr>
            <p:grpSpPr bwMode="auto">
              <a:xfrm rot="2884330">
                <a:off x="5061137" y="4148768"/>
                <a:ext cx="714080" cy="667808"/>
                <a:chOff x="6870700" y="3126796"/>
                <a:chExt cx="1012444" cy="1064260"/>
              </a:xfrm>
            </p:grpSpPr>
            <p:sp>
              <p:nvSpPr>
                <p:cNvPr id="118" name="Block Arc 117"/>
                <p:cNvSpPr/>
                <p:nvPr/>
              </p:nvSpPr>
              <p:spPr>
                <a:xfrm rot="16200000">
                  <a:off x="6894068" y="3268528"/>
                  <a:ext cx="1048512" cy="765048"/>
                </a:xfrm>
                <a:prstGeom prst="blockArc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119" name="Block Arc 118"/>
                <p:cNvSpPr/>
                <p:nvPr/>
              </p:nvSpPr>
              <p:spPr>
                <a:xfrm rot="-5400000">
                  <a:off x="6852666" y="3159783"/>
                  <a:ext cx="1048512" cy="1012444"/>
                </a:xfrm>
                <a:prstGeom prst="blockArc">
                  <a:avLst>
                    <a:gd name="adj1" fmla="val 10800006"/>
                    <a:gd name="adj2" fmla="val 0"/>
                    <a:gd name="adj3" fmla="val 25000"/>
                  </a:avLst>
                </a:prstGeom>
                <a:solidFill>
                  <a:srgbClr val="0070C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120" name="Block Arc 119"/>
                <p:cNvSpPr/>
                <p:nvPr/>
              </p:nvSpPr>
              <p:spPr>
                <a:xfrm rot="5400000">
                  <a:off x="6872182" y="3240038"/>
                  <a:ext cx="1048512" cy="853524"/>
                </a:xfrm>
                <a:prstGeom prst="blockArc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</p:grpSp>
          <p:grpSp>
            <p:nvGrpSpPr>
              <p:cNvPr id="54" name="Group 230"/>
              <p:cNvGrpSpPr>
                <a:grpSpLocks/>
              </p:cNvGrpSpPr>
              <p:nvPr/>
            </p:nvGrpSpPr>
            <p:grpSpPr bwMode="auto">
              <a:xfrm>
                <a:off x="5617882" y="4270188"/>
                <a:ext cx="515694" cy="537885"/>
                <a:chOff x="3251200" y="4978400"/>
                <a:chExt cx="515694" cy="537885"/>
              </a:xfrm>
            </p:grpSpPr>
            <p:sp>
              <p:nvSpPr>
                <p:cNvPr id="114" name="Hexagon 113"/>
                <p:cNvSpPr/>
                <p:nvPr/>
              </p:nvSpPr>
              <p:spPr>
                <a:xfrm>
                  <a:off x="3251200" y="4978400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15" name="Hexagon 114"/>
                <p:cNvSpPr/>
                <p:nvPr/>
              </p:nvSpPr>
              <p:spPr>
                <a:xfrm>
                  <a:off x="3410398" y="5069613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16" name="Hexagon 115"/>
                <p:cNvSpPr/>
                <p:nvPr/>
              </p:nvSpPr>
              <p:spPr>
                <a:xfrm>
                  <a:off x="3413797" y="5246376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17" name="Hexagon 116"/>
                <p:cNvSpPr/>
                <p:nvPr/>
              </p:nvSpPr>
              <p:spPr>
                <a:xfrm>
                  <a:off x="3576394" y="5351185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</p:grpSp>
        </p:grpSp>
        <p:grpSp>
          <p:nvGrpSpPr>
            <p:cNvPr id="55" name="Group 340"/>
            <p:cNvGrpSpPr>
              <a:grpSpLocks/>
            </p:cNvGrpSpPr>
            <p:nvPr/>
          </p:nvGrpSpPr>
          <p:grpSpPr bwMode="auto">
            <a:xfrm>
              <a:off x="6695504" y="4380098"/>
              <a:ext cx="743879" cy="586765"/>
              <a:chOff x="7234003" y="6007644"/>
              <a:chExt cx="916632" cy="655173"/>
            </a:xfrm>
          </p:grpSpPr>
          <p:grpSp>
            <p:nvGrpSpPr>
              <p:cNvPr id="56" name="Group 151"/>
              <p:cNvGrpSpPr>
                <a:grpSpLocks noChangeAspect="1"/>
              </p:cNvGrpSpPr>
              <p:nvPr/>
            </p:nvGrpSpPr>
            <p:grpSpPr bwMode="auto">
              <a:xfrm rot="2091968">
                <a:off x="7234003" y="6007644"/>
                <a:ext cx="786116" cy="382694"/>
                <a:chOff x="7337975" y="4133088"/>
                <a:chExt cx="1572231" cy="1048568"/>
              </a:xfrm>
            </p:grpSpPr>
            <p:sp>
              <p:nvSpPr>
                <p:cNvPr id="110" name="Block Arc 109"/>
                <p:cNvSpPr/>
                <p:nvPr/>
              </p:nvSpPr>
              <p:spPr>
                <a:xfrm rot="16200000">
                  <a:off x="7940942" y="4212336"/>
                  <a:ext cx="1048512" cy="890016"/>
                </a:xfrm>
                <a:prstGeom prst="blockArc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111" name="Block Arc 110"/>
                <p:cNvSpPr/>
                <p:nvPr/>
              </p:nvSpPr>
              <p:spPr>
                <a:xfrm rot="5400000">
                  <a:off x="7258727" y="4212392"/>
                  <a:ext cx="1048512" cy="890016"/>
                </a:xfrm>
                <a:prstGeom prst="blockArc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</p:grpSp>
          <p:grpSp>
            <p:nvGrpSpPr>
              <p:cNvPr id="57" name="Group 235"/>
              <p:cNvGrpSpPr>
                <a:grpSpLocks/>
              </p:cNvGrpSpPr>
              <p:nvPr/>
            </p:nvGrpSpPr>
            <p:grpSpPr bwMode="auto">
              <a:xfrm>
                <a:off x="7634941" y="6124932"/>
                <a:ext cx="515694" cy="537885"/>
                <a:chOff x="3251200" y="4978400"/>
                <a:chExt cx="515694" cy="537885"/>
              </a:xfrm>
            </p:grpSpPr>
            <p:sp>
              <p:nvSpPr>
                <p:cNvPr id="106" name="Hexagon 105"/>
                <p:cNvSpPr/>
                <p:nvPr/>
              </p:nvSpPr>
              <p:spPr>
                <a:xfrm>
                  <a:off x="3251200" y="4978400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07" name="Hexagon 106"/>
                <p:cNvSpPr/>
                <p:nvPr/>
              </p:nvSpPr>
              <p:spPr>
                <a:xfrm>
                  <a:off x="3410398" y="5069613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08" name="Hexagon 107"/>
                <p:cNvSpPr/>
                <p:nvPr/>
              </p:nvSpPr>
              <p:spPr>
                <a:xfrm>
                  <a:off x="3413797" y="5246376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109" name="Hexagon 108"/>
                <p:cNvSpPr/>
                <p:nvPr/>
              </p:nvSpPr>
              <p:spPr>
                <a:xfrm>
                  <a:off x="3576394" y="5351185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</p:grpSp>
        </p:grpSp>
        <p:grpSp>
          <p:nvGrpSpPr>
            <p:cNvPr id="58" name="Group 246"/>
            <p:cNvGrpSpPr>
              <a:grpSpLocks/>
            </p:cNvGrpSpPr>
            <p:nvPr/>
          </p:nvGrpSpPr>
          <p:grpSpPr bwMode="auto">
            <a:xfrm>
              <a:off x="7479558" y="4296028"/>
              <a:ext cx="646319" cy="644695"/>
              <a:chOff x="3127643" y="3268750"/>
              <a:chExt cx="710969" cy="947653"/>
            </a:xfrm>
          </p:grpSpPr>
          <p:grpSp>
            <p:nvGrpSpPr>
              <p:cNvPr id="64" name="Group 150"/>
              <p:cNvGrpSpPr>
                <a:grpSpLocks noChangeAspect="1"/>
              </p:cNvGrpSpPr>
              <p:nvPr/>
            </p:nvGrpSpPr>
            <p:grpSpPr bwMode="auto">
              <a:xfrm>
                <a:off x="3127643" y="3268750"/>
                <a:ext cx="542601" cy="554880"/>
                <a:chOff x="5807342" y="1490749"/>
                <a:chExt cx="1085202" cy="1109759"/>
              </a:xfrm>
            </p:grpSpPr>
            <p:sp>
              <p:nvSpPr>
                <p:cNvPr id="100" name="Block Arc 99"/>
                <p:cNvSpPr/>
                <p:nvPr/>
              </p:nvSpPr>
              <p:spPr>
                <a:xfrm rot="13648143">
                  <a:off x="5764784" y="1631244"/>
                  <a:ext cx="1048512" cy="890016"/>
                </a:xfrm>
                <a:prstGeom prst="blockArc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grpSp>
              <p:nvGrpSpPr>
                <p:cNvPr id="68" name="Group 149"/>
                <p:cNvGrpSpPr>
                  <a:grpSpLocks noChangeAspect="1"/>
                </p:cNvGrpSpPr>
                <p:nvPr/>
              </p:nvGrpSpPr>
              <p:grpSpPr bwMode="auto">
                <a:xfrm>
                  <a:off x="5807342" y="1490749"/>
                  <a:ext cx="1085202" cy="1048512"/>
                  <a:chOff x="5807342" y="1490749"/>
                  <a:chExt cx="1085202" cy="1048512"/>
                </a:xfrm>
              </p:grpSpPr>
              <p:sp>
                <p:nvSpPr>
                  <p:cNvPr id="102" name="Block Arc 101"/>
                  <p:cNvSpPr/>
                  <p:nvPr/>
                </p:nvSpPr>
                <p:spPr>
                  <a:xfrm rot="5400000">
                    <a:off x="5923280" y="1569997"/>
                    <a:ext cx="1048512" cy="890016"/>
                  </a:xfrm>
                  <a:prstGeom prst="blockArc">
                    <a:avLst/>
                  </a:prstGeom>
                  <a:solidFill>
                    <a:srgbClr val="0070C0">
                      <a:alpha val="50000"/>
                    </a:srgbClr>
                  </a:solidFill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/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200000"/>
                    </a:lightRig>
                  </a:scene3d>
                  <a:sp3d contourW="12700" prstMaterial="clear">
                    <a:bevelT w="177800" h="254000"/>
                    <a:bevelB w="152400"/>
                  </a:sp3d>
                </p:spPr>
                <p:style>
                  <a:lnRef idx="0">
                    <a:schemeClr val="accent6">
                      <a:shade val="8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nl-BE" dirty="0"/>
                  </a:p>
                </p:txBody>
              </p:sp>
              <p:sp>
                <p:nvSpPr>
                  <p:cNvPr id="103" name="Block Arc 102"/>
                  <p:cNvSpPr/>
                  <p:nvPr/>
                </p:nvSpPr>
                <p:spPr>
                  <a:xfrm rot="20332850">
                    <a:off x="5807342" y="1494536"/>
                    <a:ext cx="1048512" cy="890016"/>
                  </a:xfrm>
                  <a:prstGeom prst="blockArc">
                    <a:avLst/>
                  </a:prstGeom>
                  <a:solidFill>
                    <a:srgbClr val="FF0000">
                      <a:alpha val="50000"/>
                    </a:srgbClr>
                  </a:solidFill>
                  <a:ln>
                    <a:solidFill>
                      <a:schemeClr val="accent1">
                        <a:alpha val="0"/>
                      </a:schemeClr>
                    </a:solidFill>
                  </a:ln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200000"/>
                    </a:lightRig>
                  </a:scene3d>
                  <a:sp3d contourW="12700" prstMaterial="clear">
                    <a:bevelT w="177800" h="254000"/>
                    <a:bevelB w="152400"/>
                  </a:sp3d>
                </p:spPr>
                <p:style>
                  <a:lnRef idx="0">
                    <a:schemeClr val="accent6">
                      <a:shade val="8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nl-BE" dirty="0"/>
                  </a:p>
                </p:txBody>
              </p:sp>
            </p:grpSp>
          </p:grpSp>
          <p:grpSp>
            <p:nvGrpSpPr>
              <p:cNvPr id="72" name="Group 240"/>
              <p:cNvGrpSpPr>
                <a:grpSpLocks/>
              </p:cNvGrpSpPr>
              <p:nvPr/>
            </p:nvGrpSpPr>
            <p:grpSpPr bwMode="auto">
              <a:xfrm>
                <a:off x="3322918" y="3678518"/>
                <a:ext cx="515694" cy="537885"/>
                <a:chOff x="3251200" y="4978400"/>
                <a:chExt cx="515694" cy="537885"/>
              </a:xfrm>
            </p:grpSpPr>
            <p:sp>
              <p:nvSpPr>
                <p:cNvPr id="96" name="Hexagon 95"/>
                <p:cNvSpPr/>
                <p:nvPr/>
              </p:nvSpPr>
              <p:spPr>
                <a:xfrm>
                  <a:off x="3251200" y="4978400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97" name="Hexagon 96"/>
                <p:cNvSpPr/>
                <p:nvPr/>
              </p:nvSpPr>
              <p:spPr>
                <a:xfrm>
                  <a:off x="3410398" y="5069613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98" name="Hexagon 97"/>
                <p:cNvSpPr/>
                <p:nvPr/>
              </p:nvSpPr>
              <p:spPr>
                <a:xfrm>
                  <a:off x="3413797" y="5246376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  <p:sp>
              <p:nvSpPr>
                <p:cNvPr id="99" name="Hexagon 98"/>
                <p:cNvSpPr/>
                <p:nvPr/>
              </p:nvSpPr>
              <p:spPr>
                <a:xfrm>
                  <a:off x="3576394" y="5351185"/>
                  <a:ext cx="190500" cy="165100"/>
                </a:xfrm>
                <a:prstGeom prst="hexagon">
                  <a:avLst/>
                </a:prstGeom>
                <a:solidFill>
                  <a:schemeClr val="lt1">
                    <a:hueOff val="0"/>
                    <a:satOff val="0"/>
                    <a:lumOff val="0"/>
                    <a:alpha val="50000"/>
                  </a:schemeClr>
                </a:solidFill>
                <a:ln w="0">
                  <a:solidFill>
                    <a:schemeClr val="tx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</p:grpSp>
        </p:grpSp>
        <p:grpSp>
          <p:nvGrpSpPr>
            <p:cNvPr id="76" name="Group 260"/>
            <p:cNvGrpSpPr>
              <a:grpSpLocks/>
            </p:cNvGrpSpPr>
            <p:nvPr/>
          </p:nvGrpSpPr>
          <p:grpSpPr bwMode="auto">
            <a:xfrm>
              <a:off x="6857954" y="5887416"/>
              <a:ext cx="670716" cy="518606"/>
              <a:chOff x="4976696" y="5201397"/>
              <a:chExt cx="1049304" cy="813173"/>
            </a:xfrm>
          </p:grpSpPr>
          <p:grpSp>
            <p:nvGrpSpPr>
              <p:cNvPr id="83" name="Group 250"/>
              <p:cNvGrpSpPr>
                <a:grpSpLocks/>
              </p:cNvGrpSpPr>
              <p:nvPr/>
            </p:nvGrpSpPr>
            <p:grpSpPr bwMode="auto">
              <a:xfrm>
                <a:off x="4976696" y="5201397"/>
                <a:ext cx="1049304" cy="714080"/>
                <a:chOff x="5084272" y="4125632"/>
                <a:chExt cx="1049304" cy="714080"/>
              </a:xfrm>
            </p:grpSpPr>
            <p:grpSp>
              <p:nvGrpSpPr>
                <p:cNvPr id="85" name="Group 251"/>
                <p:cNvGrpSpPr>
                  <a:grpSpLocks noChangeAspect="1"/>
                </p:cNvGrpSpPr>
                <p:nvPr/>
              </p:nvGrpSpPr>
              <p:grpSpPr bwMode="auto">
                <a:xfrm rot="2884330">
                  <a:off x="5061136" y="4148768"/>
                  <a:ext cx="714080" cy="667808"/>
                  <a:chOff x="6870700" y="3126796"/>
                  <a:chExt cx="1012444" cy="1064260"/>
                </a:xfrm>
              </p:grpSpPr>
              <p:sp>
                <p:nvSpPr>
                  <p:cNvPr id="91" name="Block Arc 90"/>
                  <p:cNvSpPr/>
                  <p:nvPr/>
                </p:nvSpPr>
                <p:spPr>
                  <a:xfrm rot="16200000">
                    <a:off x="6894068" y="3268528"/>
                    <a:ext cx="1048512" cy="765048"/>
                  </a:xfrm>
                  <a:prstGeom prst="blockArc">
                    <a:avLst/>
                  </a:prstGeom>
                  <a:solidFill>
                    <a:srgbClr val="FFFF00">
                      <a:alpha val="50000"/>
                    </a:srgbClr>
                  </a:solidFill>
                  <a:ln>
                    <a:solidFill>
                      <a:schemeClr val="accent1">
                        <a:alpha val="0"/>
                      </a:schemeClr>
                    </a:solidFill>
                  </a:ln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200000"/>
                    </a:lightRig>
                  </a:scene3d>
                  <a:sp3d contourW="12700" prstMaterial="clear">
                    <a:bevelT w="177800" h="254000"/>
                    <a:bevelB w="152400"/>
                  </a:sp3d>
                </p:spPr>
                <p:style>
                  <a:lnRef idx="0">
                    <a:schemeClr val="accent6">
                      <a:shade val="8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nl-BE" dirty="0"/>
                  </a:p>
                </p:txBody>
              </p:sp>
              <p:sp>
                <p:nvSpPr>
                  <p:cNvPr id="92" name="Block Arc 91"/>
                  <p:cNvSpPr/>
                  <p:nvPr/>
                </p:nvSpPr>
                <p:spPr>
                  <a:xfrm rot="-5400000">
                    <a:off x="6852666" y="3159783"/>
                    <a:ext cx="1048512" cy="1012444"/>
                  </a:xfrm>
                  <a:prstGeom prst="blockArc">
                    <a:avLst>
                      <a:gd name="adj1" fmla="val 10800006"/>
                      <a:gd name="adj2" fmla="val 0"/>
                      <a:gd name="adj3" fmla="val 25000"/>
                    </a:avLst>
                  </a:prstGeom>
                  <a:solidFill>
                    <a:srgbClr val="0070C0">
                      <a:alpha val="50000"/>
                    </a:srgbClr>
                  </a:solidFill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/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200000"/>
                    </a:lightRig>
                  </a:scene3d>
                  <a:sp3d contourW="12700" prstMaterial="clear">
                    <a:bevelT w="177800" h="254000"/>
                    <a:bevelB w="152400"/>
                  </a:sp3d>
                </p:spPr>
                <p:style>
                  <a:lnRef idx="0">
                    <a:schemeClr val="accent6">
                      <a:shade val="8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nl-BE" dirty="0"/>
                  </a:p>
                </p:txBody>
              </p:sp>
              <p:sp>
                <p:nvSpPr>
                  <p:cNvPr id="93" name="Block Arc 92"/>
                  <p:cNvSpPr/>
                  <p:nvPr/>
                </p:nvSpPr>
                <p:spPr>
                  <a:xfrm rot="5400000">
                    <a:off x="6872182" y="3240038"/>
                    <a:ext cx="1048512" cy="853524"/>
                  </a:xfrm>
                  <a:prstGeom prst="blockArc">
                    <a:avLst/>
                  </a:prstGeom>
                  <a:solidFill>
                    <a:srgbClr val="00B050">
                      <a:alpha val="50000"/>
                    </a:srgbClr>
                  </a:solidFill>
                  <a:ln>
                    <a:solidFill>
                      <a:schemeClr val="accent1">
                        <a:alpha val="0"/>
                      </a:schemeClr>
                    </a:solidFill>
                  </a:ln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200000"/>
                    </a:lightRig>
                  </a:scene3d>
                  <a:sp3d contourW="12700" prstMaterial="clear">
                    <a:bevelT w="177800" h="254000"/>
                    <a:bevelB w="152400"/>
                  </a:sp3d>
                </p:spPr>
                <p:style>
                  <a:lnRef idx="0">
                    <a:schemeClr val="accent6">
                      <a:shade val="8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nl-BE"/>
                  </a:p>
                </p:txBody>
              </p:sp>
            </p:grpSp>
            <p:grpSp>
              <p:nvGrpSpPr>
                <p:cNvPr id="86" name="Group 252"/>
                <p:cNvGrpSpPr>
                  <a:grpSpLocks/>
                </p:cNvGrpSpPr>
                <p:nvPr/>
              </p:nvGrpSpPr>
              <p:grpSpPr bwMode="auto">
                <a:xfrm>
                  <a:off x="5617882" y="4270188"/>
                  <a:ext cx="515694" cy="537885"/>
                  <a:chOff x="3251200" y="4978400"/>
                  <a:chExt cx="515694" cy="537885"/>
                </a:xfrm>
              </p:grpSpPr>
              <p:sp>
                <p:nvSpPr>
                  <p:cNvPr id="87" name="Hexagon 86"/>
                  <p:cNvSpPr/>
                  <p:nvPr/>
                </p:nvSpPr>
                <p:spPr>
                  <a:xfrm>
                    <a:off x="3251200" y="4978400"/>
                    <a:ext cx="190500" cy="165100"/>
                  </a:xfrm>
                  <a:prstGeom prst="hexagon">
                    <a:avLst/>
                  </a:prstGeom>
                  <a:solidFill>
                    <a:schemeClr val="lt1">
                      <a:hueOff val="0"/>
                      <a:satOff val="0"/>
                      <a:lumOff val="0"/>
                      <a:alpha val="50000"/>
                    </a:schemeClr>
                  </a:solidFill>
                  <a:ln w="0">
                    <a:solidFill>
                      <a:schemeClr val="tx1">
                        <a:alpha val="0"/>
                      </a:schemeClr>
                    </a:solidFill>
                  </a:ln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200000"/>
                    </a:lightRig>
                  </a:scene3d>
                  <a:sp3d contourW="12700" prstMaterial="clear">
                    <a:bevelT w="177800" h="254000"/>
                    <a:bevelB w="152400"/>
                  </a:sp3d>
                </p:spPr>
                <p:style>
                  <a:lnRef idx="0">
                    <a:schemeClr val="accent6">
                      <a:shade val="8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nl-BE"/>
                  </a:p>
                </p:txBody>
              </p:sp>
              <p:sp>
                <p:nvSpPr>
                  <p:cNvPr id="88" name="Hexagon 87"/>
                  <p:cNvSpPr/>
                  <p:nvPr/>
                </p:nvSpPr>
                <p:spPr>
                  <a:xfrm>
                    <a:off x="3410398" y="5069613"/>
                    <a:ext cx="190500" cy="165100"/>
                  </a:xfrm>
                  <a:prstGeom prst="hexagon">
                    <a:avLst/>
                  </a:prstGeom>
                  <a:solidFill>
                    <a:schemeClr val="lt1">
                      <a:hueOff val="0"/>
                      <a:satOff val="0"/>
                      <a:lumOff val="0"/>
                      <a:alpha val="50000"/>
                    </a:schemeClr>
                  </a:solidFill>
                  <a:ln w="0">
                    <a:solidFill>
                      <a:schemeClr val="tx1">
                        <a:alpha val="0"/>
                      </a:schemeClr>
                    </a:solidFill>
                  </a:ln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200000"/>
                    </a:lightRig>
                  </a:scene3d>
                  <a:sp3d contourW="12700" prstMaterial="clear">
                    <a:bevelT w="177800" h="254000"/>
                    <a:bevelB w="152400"/>
                  </a:sp3d>
                </p:spPr>
                <p:style>
                  <a:lnRef idx="0">
                    <a:schemeClr val="accent6">
                      <a:shade val="8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nl-BE"/>
                  </a:p>
                </p:txBody>
              </p:sp>
              <p:sp>
                <p:nvSpPr>
                  <p:cNvPr id="89" name="Hexagon 88"/>
                  <p:cNvSpPr/>
                  <p:nvPr/>
                </p:nvSpPr>
                <p:spPr>
                  <a:xfrm>
                    <a:off x="3413797" y="5246376"/>
                    <a:ext cx="190500" cy="165100"/>
                  </a:xfrm>
                  <a:prstGeom prst="hexagon">
                    <a:avLst/>
                  </a:prstGeom>
                  <a:solidFill>
                    <a:schemeClr val="lt1">
                      <a:hueOff val="0"/>
                      <a:satOff val="0"/>
                      <a:lumOff val="0"/>
                      <a:alpha val="50000"/>
                    </a:schemeClr>
                  </a:solidFill>
                  <a:ln w="0">
                    <a:solidFill>
                      <a:schemeClr val="tx1">
                        <a:alpha val="0"/>
                      </a:schemeClr>
                    </a:solidFill>
                  </a:ln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200000"/>
                    </a:lightRig>
                  </a:scene3d>
                  <a:sp3d contourW="12700" prstMaterial="clear">
                    <a:bevelT w="177800" h="254000"/>
                    <a:bevelB w="152400"/>
                  </a:sp3d>
                </p:spPr>
                <p:style>
                  <a:lnRef idx="0">
                    <a:schemeClr val="accent6">
                      <a:shade val="8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nl-BE"/>
                  </a:p>
                </p:txBody>
              </p:sp>
              <p:sp>
                <p:nvSpPr>
                  <p:cNvPr id="90" name="Hexagon 89"/>
                  <p:cNvSpPr/>
                  <p:nvPr/>
                </p:nvSpPr>
                <p:spPr>
                  <a:xfrm>
                    <a:off x="3576394" y="5351185"/>
                    <a:ext cx="190500" cy="165100"/>
                  </a:xfrm>
                  <a:prstGeom prst="hexagon">
                    <a:avLst/>
                  </a:prstGeom>
                  <a:solidFill>
                    <a:schemeClr val="lt1">
                      <a:hueOff val="0"/>
                      <a:satOff val="0"/>
                      <a:lumOff val="0"/>
                      <a:alpha val="50000"/>
                    </a:schemeClr>
                  </a:solidFill>
                  <a:ln w="0">
                    <a:solidFill>
                      <a:schemeClr val="tx1">
                        <a:alpha val="0"/>
                      </a:schemeClr>
                    </a:solidFill>
                  </a:ln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200000"/>
                    </a:lightRig>
                  </a:scene3d>
                  <a:sp3d contourW="12700" prstMaterial="clear">
                    <a:bevelT w="177800" h="254000"/>
                    <a:bevelB w="152400"/>
                  </a:sp3d>
                </p:spPr>
                <p:style>
                  <a:lnRef idx="0">
                    <a:schemeClr val="accent6">
                      <a:shade val="8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nl-BE"/>
                  </a:p>
                </p:txBody>
              </p:sp>
            </p:grpSp>
          </p:grpSp>
          <p:sp>
            <p:nvSpPr>
              <p:cNvPr id="84" name="4-Point Star 83"/>
              <p:cNvSpPr/>
              <p:nvPr/>
            </p:nvSpPr>
            <p:spPr>
              <a:xfrm>
                <a:off x="5219700" y="5684370"/>
                <a:ext cx="279400" cy="330200"/>
              </a:xfrm>
              <a:prstGeom prst="star4">
                <a:avLst/>
              </a:pr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</p:grpSp>
        <p:grpSp>
          <p:nvGrpSpPr>
            <p:cNvPr id="94" name="Group 300"/>
            <p:cNvGrpSpPr>
              <a:grpSpLocks noChangeAspect="1"/>
            </p:cNvGrpSpPr>
            <p:nvPr/>
          </p:nvGrpSpPr>
          <p:grpSpPr bwMode="auto">
            <a:xfrm rot="16200000" flipH="1">
              <a:off x="5861463" y="5219926"/>
              <a:ext cx="240961" cy="738423"/>
              <a:chOff x="7982089" y="1379948"/>
              <a:chExt cx="906299" cy="3563853"/>
            </a:xfrm>
          </p:grpSpPr>
          <p:sp>
            <p:nvSpPr>
              <p:cNvPr id="79" name="Block Arc 78"/>
              <p:cNvSpPr/>
              <p:nvPr/>
            </p:nvSpPr>
            <p:spPr>
              <a:xfrm rot="16200000">
                <a:off x="7917188" y="1459195"/>
                <a:ext cx="1048512" cy="890017"/>
              </a:xfrm>
              <a:prstGeom prst="blockArc">
                <a:avLst/>
              </a:prstGeom>
              <a:solidFill>
                <a:srgbClr val="0070C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prstMaterial="clear">
                <a:bevelT w="177800" h="254000"/>
                <a:bevelB w="152400"/>
                <a:contourClr>
                  <a:srgbClr val="F8F8F8"/>
                </a:contourClr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 dirty="0"/>
              </a:p>
            </p:txBody>
          </p:sp>
          <p:sp>
            <p:nvSpPr>
              <p:cNvPr id="80" name="Block Arc 79"/>
              <p:cNvSpPr/>
              <p:nvPr/>
            </p:nvSpPr>
            <p:spPr>
              <a:xfrm rot="5400000">
                <a:off x="7919124" y="2298191"/>
                <a:ext cx="1048512" cy="890016"/>
              </a:xfrm>
              <a:prstGeom prst="blockArc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prstMaterial="clear">
                <a:bevelT w="177800" h="254000"/>
                <a:bevelB w="152400"/>
                <a:contourClr>
                  <a:srgbClr val="F8F8F8"/>
                </a:contourClr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  <p:sp>
            <p:nvSpPr>
              <p:cNvPr id="81" name="Block Arc 80"/>
              <p:cNvSpPr/>
              <p:nvPr/>
            </p:nvSpPr>
            <p:spPr>
              <a:xfrm rot="16200000">
                <a:off x="7911088" y="3133344"/>
                <a:ext cx="1048512" cy="890017"/>
              </a:xfrm>
              <a:prstGeom prst="blockArc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prstMaterial="clear">
                <a:bevelT w="177800" h="254000"/>
                <a:bevelB w="152400"/>
                <a:contourClr>
                  <a:srgbClr val="F8F8F8"/>
                </a:contourClr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 dirty="0"/>
              </a:p>
            </p:txBody>
          </p:sp>
          <p:sp>
            <p:nvSpPr>
              <p:cNvPr id="82" name="Block Arc 81"/>
              <p:cNvSpPr/>
              <p:nvPr/>
            </p:nvSpPr>
            <p:spPr>
              <a:xfrm rot="5400000">
                <a:off x="7902842" y="3974536"/>
                <a:ext cx="1048512" cy="890017"/>
              </a:xfrm>
              <a:prstGeom prst="blockArc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prstMaterial="clear">
                <a:bevelT w="177800" h="254000"/>
                <a:bevelB w="152400"/>
                <a:contourClr>
                  <a:srgbClr val="F8F8F8"/>
                </a:contourClr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 dirty="0"/>
              </a:p>
            </p:txBody>
          </p:sp>
        </p:grpSp>
        <p:grpSp>
          <p:nvGrpSpPr>
            <p:cNvPr id="95" name="Group 305"/>
            <p:cNvGrpSpPr>
              <a:grpSpLocks noChangeAspect="1"/>
            </p:cNvGrpSpPr>
            <p:nvPr/>
          </p:nvGrpSpPr>
          <p:grpSpPr bwMode="auto">
            <a:xfrm>
              <a:off x="6435558" y="5610131"/>
              <a:ext cx="315870" cy="323018"/>
              <a:chOff x="5807342" y="1490749"/>
              <a:chExt cx="1085202" cy="1109759"/>
            </a:xfrm>
          </p:grpSpPr>
          <p:sp>
            <p:nvSpPr>
              <p:cNvPr id="75" name="Block Arc 74"/>
              <p:cNvSpPr/>
              <p:nvPr/>
            </p:nvSpPr>
            <p:spPr>
              <a:xfrm rot="13648143">
                <a:off x="5764784" y="1631244"/>
                <a:ext cx="1048512" cy="890016"/>
              </a:xfrm>
              <a:prstGeom prst="blockArc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 dirty="0"/>
              </a:p>
            </p:txBody>
          </p:sp>
          <p:grpSp>
            <p:nvGrpSpPr>
              <p:cNvPr id="6144" name="Group 307"/>
              <p:cNvGrpSpPr>
                <a:grpSpLocks noChangeAspect="1"/>
              </p:cNvGrpSpPr>
              <p:nvPr/>
            </p:nvGrpSpPr>
            <p:grpSpPr bwMode="auto">
              <a:xfrm>
                <a:off x="5807342" y="1490749"/>
                <a:ext cx="1085202" cy="1048512"/>
                <a:chOff x="5807342" y="1490749"/>
                <a:chExt cx="1085202" cy="1048512"/>
              </a:xfrm>
            </p:grpSpPr>
            <p:sp>
              <p:nvSpPr>
                <p:cNvPr id="77" name="Block Arc 76"/>
                <p:cNvSpPr/>
                <p:nvPr/>
              </p:nvSpPr>
              <p:spPr>
                <a:xfrm rot="5400000">
                  <a:off x="5923280" y="1569997"/>
                  <a:ext cx="1048512" cy="890016"/>
                </a:xfrm>
                <a:prstGeom prst="blockArc">
                  <a:avLst/>
                </a:prstGeom>
                <a:solidFill>
                  <a:srgbClr val="0070C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78" name="Block Arc 77"/>
                <p:cNvSpPr/>
                <p:nvPr/>
              </p:nvSpPr>
              <p:spPr>
                <a:xfrm rot="20332850">
                  <a:off x="5807342" y="1494536"/>
                  <a:ext cx="1048512" cy="890016"/>
                </a:xfrm>
                <a:prstGeom prst="blockArc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</p:grpSp>
        </p:grpSp>
        <p:grpSp>
          <p:nvGrpSpPr>
            <p:cNvPr id="6145" name="Group 315"/>
            <p:cNvGrpSpPr>
              <a:grpSpLocks noChangeAspect="1"/>
            </p:cNvGrpSpPr>
            <p:nvPr/>
          </p:nvGrpSpPr>
          <p:grpSpPr bwMode="auto">
            <a:xfrm>
              <a:off x="6418140" y="5498897"/>
              <a:ext cx="315870" cy="323018"/>
              <a:chOff x="5807342" y="1490749"/>
              <a:chExt cx="1085202" cy="1109759"/>
            </a:xfrm>
          </p:grpSpPr>
          <p:sp>
            <p:nvSpPr>
              <p:cNvPr id="71" name="Block Arc 70"/>
              <p:cNvSpPr/>
              <p:nvPr/>
            </p:nvSpPr>
            <p:spPr>
              <a:xfrm rot="13648143">
                <a:off x="5764784" y="1631244"/>
                <a:ext cx="1048512" cy="890016"/>
              </a:xfrm>
              <a:prstGeom prst="blockArc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 dirty="0"/>
              </a:p>
            </p:txBody>
          </p:sp>
          <p:grpSp>
            <p:nvGrpSpPr>
              <p:cNvPr id="6147" name="Group 317"/>
              <p:cNvGrpSpPr>
                <a:grpSpLocks noChangeAspect="1"/>
              </p:cNvGrpSpPr>
              <p:nvPr/>
            </p:nvGrpSpPr>
            <p:grpSpPr bwMode="auto">
              <a:xfrm>
                <a:off x="5807342" y="1490749"/>
                <a:ext cx="1085202" cy="1048512"/>
                <a:chOff x="5807342" y="1490749"/>
                <a:chExt cx="1085202" cy="1048512"/>
              </a:xfrm>
            </p:grpSpPr>
            <p:sp>
              <p:nvSpPr>
                <p:cNvPr id="73" name="Block Arc 72"/>
                <p:cNvSpPr/>
                <p:nvPr/>
              </p:nvSpPr>
              <p:spPr>
                <a:xfrm rot="5400000">
                  <a:off x="5923280" y="1569997"/>
                  <a:ext cx="1048512" cy="890016"/>
                </a:xfrm>
                <a:prstGeom prst="blockArc">
                  <a:avLst/>
                </a:prstGeom>
                <a:solidFill>
                  <a:srgbClr val="0070C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74" name="Block Arc 73"/>
                <p:cNvSpPr/>
                <p:nvPr/>
              </p:nvSpPr>
              <p:spPr>
                <a:xfrm rot="20332850">
                  <a:off x="5807342" y="1494536"/>
                  <a:ext cx="1048512" cy="890016"/>
                </a:xfrm>
                <a:prstGeom prst="blockArc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</p:grpSp>
        </p:grpSp>
        <p:grpSp>
          <p:nvGrpSpPr>
            <p:cNvPr id="6148" name="Group 320"/>
            <p:cNvGrpSpPr>
              <a:grpSpLocks noChangeAspect="1"/>
            </p:cNvGrpSpPr>
            <p:nvPr/>
          </p:nvGrpSpPr>
          <p:grpSpPr bwMode="auto">
            <a:xfrm>
              <a:off x="6593897" y="5642588"/>
              <a:ext cx="315870" cy="323018"/>
              <a:chOff x="5807342" y="1490749"/>
              <a:chExt cx="1085202" cy="1109759"/>
            </a:xfrm>
          </p:grpSpPr>
          <p:sp>
            <p:nvSpPr>
              <p:cNvPr id="67" name="Block Arc 66"/>
              <p:cNvSpPr/>
              <p:nvPr/>
            </p:nvSpPr>
            <p:spPr>
              <a:xfrm rot="13648143">
                <a:off x="5764784" y="1631244"/>
                <a:ext cx="1048512" cy="890016"/>
              </a:xfrm>
              <a:prstGeom prst="blockArc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 dirty="0"/>
              </a:p>
            </p:txBody>
          </p:sp>
          <p:grpSp>
            <p:nvGrpSpPr>
              <p:cNvPr id="6149" name="Group 322"/>
              <p:cNvGrpSpPr>
                <a:grpSpLocks noChangeAspect="1"/>
              </p:cNvGrpSpPr>
              <p:nvPr/>
            </p:nvGrpSpPr>
            <p:grpSpPr bwMode="auto">
              <a:xfrm>
                <a:off x="5807342" y="1490749"/>
                <a:ext cx="1085202" cy="1048512"/>
                <a:chOff x="5807342" y="1490749"/>
                <a:chExt cx="1085202" cy="1048512"/>
              </a:xfrm>
            </p:grpSpPr>
            <p:sp>
              <p:nvSpPr>
                <p:cNvPr id="69" name="Block Arc 68"/>
                <p:cNvSpPr/>
                <p:nvPr/>
              </p:nvSpPr>
              <p:spPr>
                <a:xfrm rot="5400000">
                  <a:off x="5923280" y="1569997"/>
                  <a:ext cx="1048512" cy="890016"/>
                </a:xfrm>
                <a:prstGeom prst="blockArc">
                  <a:avLst/>
                </a:prstGeom>
                <a:solidFill>
                  <a:srgbClr val="0070C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70" name="Block Arc 69"/>
                <p:cNvSpPr/>
                <p:nvPr/>
              </p:nvSpPr>
              <p:spPr>
                <a:xfrm rot="20332850">
                  <a:off x="5807342" y="1494536"/>
                  <a:ext cx="1048512" cy="890016"/>
                </a:xfrm>
                <a:prstGeom prst="blockArc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</p:grpSp>
        </p:grpSp>
        <p:grpSp>
          <p:nvGrpSpPr>
            <p:cNvPr id="6150" name="Group 325"/>
            <p:cNvGrpSpPr>
              <a:grpSpLocks noChangeAspect="1"/>
            </p:cNvGrpSpPr>
            <p:nvPr/>
          </p:nvGrpSpPr>
          <p:grpSpPr bwMode="auto">
            <a:xfrm>
              <a:off x="6597855" y="5542042"/>
              <a:ext cx="315870" cy="323018"/>
              <a:chOff x="5807342" y="1490749"/>
              <a:chExt cx="1085202" cy="1109759"/>
            </a:xfrm>
          </p:grpSpPr>
          <p:sp>
            <p:nvSpPr>
              <p:cNvPr id="63" name="Block Arc 62"/>
              <p:cNvSpPr/>
              <p:nvPr/>
            </p:nvSpPr>
            <p:spPr>
              <a:xfrm rot="13648143">
                <a:off x="5764784" y="1631244"/>
                <a:ext cx="1048512" cy="890016"/>
              </a:xfrm>
              <a:prstGeom prst="blockArc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accent1">
                    <a:alpha val="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 dirty="0"/>
              </a:p>
            </p:txBody>
          </p:sp>
          <p:grpSp>
            <p:nvGrpSpPr>
              <p:cNvPr id="6151" name="Group 327"/>
              <p:cNvGrpSpPr>
                <a:grpSpLocks noChangeAspect="1"/>
              </p:cNvGrpSpPr>
              <p:nvPr/>
            </p:nvGrpSpPr>
            <p:grpSpPr bwMode="auto">
              <a:xfrm>
                <a:off x="5807342" y="1490749"/>
                <a:ext cx="1085202" cy="1048512"/>
                <a:chOff x="5807342" y="1490749"/>
                <a:chExt cx="1085202" cy="1048512"/>
              </a:xfrm>
            </p:grpSpPr>
            <p:sp>
              <p:nvSpPr>
                <p:cNvPr id="65" name="Block Arc 64"/>
                <p:cNvSpPr/>
                <p:nvPr/>
              </p:nvSpPr>
              <p:spPr>
                <a:xfrm rot="5400000">
                  <a:off x="5923280" y="1569997"/>
                  <a:ext cx="1048512" cy="890016"/>
                </a:xfrm>
                <a:prstGeom prst="blockArc">
                  <a:avLst/>
                </a:prstGeom>
                <a:solidFill>
                  <a:srgbClr val="0070C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66" name="Block Arc 65"/>
                <p:cNvSpPr/>
                <p:nvPr/>
              </p:nvSpPr>
              <p:spPr>
                <a:xfrm rot="20332850">
                  <a:off x="5807342" y="1494536"/>
                  <a:ext cx="1048512" cy="890016"/>
                </a:xfrm>
                <a:prstGeom prst="blockArc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</p:grpSp>
        </p:grpSp>
        <p:grpSp>
          <p:nvGrpSpPr>
            <p:cNvPr id="6152" name="Group 332"/>
            <p:cNvGrpSpPr>
              <a:grpSpLocks/>
            </p:cNvGrpSpPr>
            <p:nvPr/>
          </p:nvGrpSpPr>
          <p:grpSpPr bwMode="auto">
            <a:xfrm>
              <a:off x="6419263" y="4574568"/>
              <a:ext cx="637960" cy="342736"/>
              <a:chOff x="7091763" y="4421522"/>
              <a:chExt cx="786116" cy="382694"/>
            </a:xfrm>
          </p:grpSpPr>
          <p:grpSp>
            <p:nvGrpSpPr>
              <p:cNvPr id="6153" name="Group 200"/>
              <p:cNvGrpSpPr>
                <a:grpSpLocks noChangeAspect="1"/>
              </p:cNvGrpSpPr>
              <p:nvPr/>
            </p:nvGrpSpPr>
            <p:grpSpPr bwMode="auto">
              <a:xfrm rot="2091968">
                <a:off x="7091763" y="4421522"/>
                <a:ext cx="786116" cy="382694"/>
                <a:chOff x="7337975" y="4133088"/>
                <a:chExt cx="1572231" cy="1048568"/>
              </a:xfrm>
            </p:grpSpPr>
            <p:sp>
              <p:nvSpPr>
                <p:cNvPr id="61" name="Block Arc 60"/>
                <p:cNvSpPr/>
                <p:nvPr/>
              </p:nvSpPr>
              <p:spPr>
                <a:xfrm rot="16200000">
                  <a:off x="7940942" y="4212336"/>
                  <a:ext cx="1048512" cy="890016"/>
                </a:xfrm>
                <a:prstGeom prst="blockArc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 dirty="0"/>
                </a:p>
              </p:txBody>
            </p:sp>
            <p:sp>
              <p:nvSpPr>
                <p:cNvPr id="62" name="Block Arc 61"/>
                <p:cNvSpPr/>
                <p:nvPr/>
              </p:nvSpPr>
              <p:spPr>
                <a:xfrm rot="5400000">
                  <a:off x="7258727" y="4212392"/>
                  <a:ext cx="1048512" cy="890016"/>
                </a:xfrm>
                <a:prstGeom prst="blockArc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chemeClr val="accent1">
                      <a:alpha val="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contrasting" dir="t">
                    <a:rot lat="0" lon="0" rev="1200000"/>
                  </a:lightRig>
                </a:scene3d>
                <a:sp3d contourW="12700" prstMaterial="clear">
                  <a:bevelT w="177800" h="254000"/>
                  <a:bevelB w="152400"/>
                </a:sp3d>
              </p:spPr>
              <p:style>
                <a:lnRef idx="0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nl-BE"/>
                </a:p>
              </p:txBody>
            </p:sp>
          </p:grpSp>
          <p:sp>
            <p:nvSpPr>
              <p:cNvPr id="59" name="4-Point Star 58"/>
              <p:cNvSpPr/>
              <p:nvPr/>
            </p:nvSpPr>
            <p:spPr>
              <a:xfrm>
                <a:off x="7231380" y="4548672"/>
                <a:ext cx="214449" cy="167019"/>
              </a:xfrm>
              <a:prstGeom prst="star4">
                <a:avLst/>
              </a:pr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  <p:sp>
            <p:nvSpPr>
              <p:cNvPr id="60" name="4-Point Star 59"/>
              <p:cNvSpPr/>
              <p:nvPr/>
            </p:nvSpPr>
            <p:spPr>
              <a:xfrm>
                <a:off x="7618914" y="4465938"/>
                <a:ext cx="214449" cy="167019"/>
              </a:xfrm>
              <a:prstGeom prst="star4">
                <a:avLst/>
              </a:pr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nl-BE"/>
              </a:p>
            </p:txBody>
          </p:sp>
        </p:grpSp>
      </p:grpSp>
      <p:sp>
        <p:nvSpPr>
          <p:cNvPr id="153" name="Title 1"/>
          <p:cNvSpPr txBox="1">
            <a:spLocks/>
          </p:cNvSpPr>
          <p:nvPr/>
        </p:nvSpPr>
        <p:spPr>
          <a:xfrm>
            <a:off x="609600" y="4270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Basic biochemistry – information content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Protein structure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400" dirty="0" smtClean="0"/>
              <a:t>(</a:t>
            </a:r>
            <a:r>
              <a:rPr lang="nl-BE" sz="2400" dirty="0" err="1" smtClean="0"/>
              <a:t>Large</a:t>
            </a:r>
            <a:r>
              <a:rPr lang="nl-BE" sz="2400" dirty="0" smtClean="0"/>
              <a:t>) </a:t>
            </a:r>
            <a:r>
              <a:rPr lang="nl-BE" sz="2400" dirty="0" err="1" smtClean="0"/>
              <a:t>linear</a:t>
            </a:r>
            <a:r>
              <a:rPr lang="nl-BE" sz="2400" dirty="0" smtClean="0"/>
              <a:t> </a:t>
            </a:r>
            <a:r>
              <a:rPr lang="nl-BE" sz="2400" dirty="0" err="1" smtClean="0"/>
              <a:t>polymer</a:t>
            </a:r>
            <a:r>
              <a:rPr lang="nl-BE" sz="2400" dirty="0" smtClean="0"/>
              <a:t> (</a:t>
            </a:r>
            <a:r>
              <a:rPr lang="nl-BE" sz="2400" dirty="0" err="1" smtClean="0"/>
              <a:t>chain</a:t>
            </a:r>
            <a:r>
              <a:rPr lang="nl-BE" sz="2400" dirty="0" smtClean="0"/>
              <a:t>) of </a:t>
            </a:r>
            <a:r>
              <a:rPr lang="nl-BE" sz="2400" dirty="0" err="1" smtClean="0"/>
              <a:t>amino</a:t>
            </a:r>
            <a:r>
              <a:rPr lang="nl-BE" sz="2400" dirty="0" smtClean="0"/>
              <a:t> </a:t>
            </a:r>
            <a:r>
              <a:rPr lang="nl-BE" sz="2400" dirty="0" err="1" smtClean="0"/>
              <a:t>acids</a:t>
            </a:r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endParaRPr lang="nl-BE" sz="2400" dirty="0" smtClean="0"/>
          </a:p>
          <a:p>
            <a:r>
              <a:rPr lang="nl-BE" sz="2400" dirty="0" err="1" smtClean="0"/>
              <a:t>Protein</a:t>
            </a:r>
            <a:r>
              <a:rPr lang="nl-BE" sz="2400" dirty="0" smtClean="0"/>
              <a:t> = </a:t>
            </a:r>
            <a:r>
              <a:rPr lang="nl-BE" sz="2400" dirty="0" err="1" smtClean="0"/>
              <a:t>amino</a:t>
            </a:r>
            <a:r>
              <a:rPr lang="nl-BE" sz="2400" dirty="0" smtClean="0"/>
              <a:t> acid </a:t>
            </a:r>
            <a:r>
              <a:rPr lang="nl-BE" sz="2400" dirty="0" err="1" smtClean="0"/>
              <a:t>sequence</a:t>
            </a:r>
            <a:endParaRPr lang="nl-BE" sz="2400" dirty="0" smtClean="0"/>
          </a:p>
          <a:p>
            <a:pPr lvl="4">
              <a:buNone/>
            </a:pPr>
            <a:r>
              <a:rPr lang="nl-BE" sz="2400" dirty="0" smtClean="0"/>
              <a:t>+ </a:t>
            </a:r>
            <a:r>
              <a:rPr lang="nl-BE" sz="2400" dirty="0" err="1" smtClean="0"/>
              <a:t>post-translational</a:t>
            </a:r>
            <a:r>
              <a:rPr lang="nl-BE" sz="2400" dirty="0" smtClean="0"/>
              <a:t> </a:t>
            </a:r>
            <a:r>
              <a:rPr lang="nl-BE" sz="2400" dirty="0" err="1" smtClean="0"/>
              <a:t>modifications</a:t>
            </a:r>
            <a:r>
              <a:rPr lang="nl-BE" sz="2400" dirty="0" smtClean="0"/>
              <a:t> (</a:t>
            </a:r>
            <a:r>
              <a:rPr lang="nl-BE" sz="2400" dirty="0" err="1" smtClean="0"/>
              <a:t>PTMs</a:t>
            </a:r>
            <a:r>
              <a:rPr lang="nl-BE" sz="2400" dirty="0" smtClean="0"/>
              <a:t>)</a:t>
            </a:r>
          </a:p>
          <a:p>
            <a:pPr lvl="4">
              <a:buNone/>
            </a:pPr>
            <a:r>
              <a:rPr lang="nl-BE" sz="2400" dirty="0" smtClean="0"/>
              <a:t>+ </a:t>
            </a:r>
            <a:r>
              <a:rPr lang="nl-BE" sz="2400" dirty="0" smtClean="0"/>
              <a:t>3D </a:t>
            </a:r>
            <a:r>
              <a:rPr lang="nl-BE" sz="2400" dirty="0" err="1" smtClean="0"/>
              <a:t>structure</a:t>
            </a:r>
            <a:endParaRPr lang="nl-BE" sz="2400" dirty="0" smtClean="0"/>
          </a:p>
          <a:p>
            <a:pPr lvl="4">
              <a:buNone/>
            </a:pPr>
            <a:r>
              <a:rPr lang="nl-BE" sz="2400" dirty="0" smtClean="0"/>
              <a:t>+ </a:t>
            </a:r>
            <a:r>
              <a:rPr lang="nl-BE" sz="2400" dirty="0" err="1" smtClean="0"/>
              <a:t>protein-protein</a:t>
            </a:r>
            <a:r>
              <a:rPr lang="nl-BE" sz="2400" dirty="0" smtClean="0"/>
              <a:t>/</a:t>
            </a:r>
            <a:r>
              <a:rPr lang="nl-BE" sz="2400" dirty="0" err="1" smtClean="0"/>
              <a:t>protein-ligand</a:t>
            </a:r>
            <a:r>
              <a:rPr lang="nl-BE" sz="2400" dirty="0" smtClean="0"/>
              <a:t> </a:t>
            </a:r>
            <a:r>
              <a:rPr lang="nl-BE" sz="2400" dirty="0" err="1" smtClean="0"/>
              <a:t>complexes</a:t>
            </a:r>
            <a:endParaRPr lang="nl-BE" sz="2400" dirty="0" smtClean="0"/>
          </a:p>
          <a:p>
            <a:pPr lvl="4"/>
            <a:endParaRPr lang="nl-BE" sz="2400" dirty="0" smtClean="0"/>
          </a:p>
          <a:p>
            <a:r>
              <a:rPr lang="nl-BE" sz="2400" dirty="0" err="1" smtClean="0"/>
              <a:t>How</a:t>
            </a:r>
            <a:r>
              <a:rPr lang="nl-BE" sz="2400" dirty="0" smtClean="0"/>
              <a:t> do we </a:t>
            </a:r>
            <a:r>
              <a:rPr lang="nl-BE" sz="2400" dirty="0" err="1" smtClean="0"/>
              <a:t>analyze</a:t>
            </a:r>
            <a:r>
              <a:rPr lang="nl-BE" sz="2400" dirty="0" smtClean="0"/>
              <a:t> </a:t>
            </a:r>
            <a:r>
              <a:rPr lang="nl-BE" sz="2400" dirty="0" err="1" smtClean="0"/>
              <a:t>this</a:t>
            </a:r>
            <a:r>
              <a:rPr lang="nl-BE" sz="2400" dirty="0" smtClean="0"/>
              <a:t>?</a:t>
            </a:r>
            <a:endParaRPr lang="nl-BE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139952" y="5539810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smtClean="0">
                <a:latin typeface="+mn-lt"/>
                <a:sym typeface="Symbol"/>
              </a:rPr>
              <a:t></a:t>
            </a:r>
            <a:r>
              <a:rPr lang="nl-BE" sz="2400" dirty="0" smtClean="0">
                <a:latin typeface="+mn-lt"/>
              </a:rPr>
              <a:t> </a:t>
            </a:r>
            <a:r>
              <a:rPr lang="nl-BE" sz="2400" dirty="0" err="1" smtClean="0">
                <a:latin typeface="+mn-lt"/>
              </a:rPr>
              <a:t>Mass</a:t>
            </a:r>
            <a:r>
              <a:rPr lang="nl-BE" sz="2400" dirty="0" smtClean="0">
                <a:latin typeface="+mn-lt"/>
              </a:rPr>
              <a:t> </a:t>
            </a:r>
            <a:r>
              <a:rPr lang="nl-BE" sz="2400" dirty="0" err="1" smtClean="0">
                <a:latin typeface="+mn-lt"/>
              </a:rPr>
              <a:t>spectrometry</a:t>
            </a:r>
            <a:r>
              <a:rPr lang="nl-BE" sz="2400" dirty="0" smtClean="0">
                <a:latin typeface="+mn-lt"/>
              </a:rPr>
              <a:t>!</a:t>
            </a:r>
            <a:endParaRPr lang="nl-BE" sz="2400" dirty="0">
              <a:latin typeface="+mn-lt"/>
            </a:endParaRPr>
          </a:p>
        </p:txBody>
      </p:sp>
      <p:pic>
        <p:nvPicPr>
          <p:cNvPr id="5" name="Picture 4" descr="primary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4707" y="2036340"/>
            <a:ext cx="4397693" cy="1429703"/>
          </a:xfrm>
          <a:prstGeom prst="rect">
            <a:avLst/>
          </a:prstGeom>
        </p:spPr>
      </p:pic>
      <p:pic>
        <p:nvPicPr>
          <p:cNvPr id="7" name="Picture 6" descr="Amino_acid_zwitterions.tif"/>
          <p:cNvPicPr>
            <a:picLocks noChangeAspect="1"/>
          </p:cNvPicPr>
          <p:nvPr/>
        </p:nvPicPr>
        <p:blipFill>
          <a:blip r:embed="rId4" cstate="print"/>
          <a:srcRect t="4200" r="67808" b="81500"/>
          <a:stretch>
            <a:fillRect/>
          </a:stretch>
        </p:blipFill>
        <p:spPr>
          <a:xfrm>
            <a:off x="971600" y="2132856"/>
            <a:ext cx="1826527" cy="11467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7784" y="2492896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 smtClean="0">
                <a:latin typeface="+mn-lt"/>
              </a:rPr>
              <a:t>(20)</a:t>
            </a:r>
            <a:endParaRPr lang="nl-BE" sz="2000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ttp://www.medicalscale1.com/wp-content/uploads/2010/12/weighing-scal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3501008"/>
            <a:ext cx="29527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Mass spectrometry</a:t>
            </a:r>
            <a:endParaRPr lang="nl-BE" sz="2800" dirty="0"/>
          </a:p>
        </p:txBody>
      </p:sp>
      <p:sp>
        <p:nvSpPr>
          <p:cNvPr id="4" name="Rectangle 3"/>
          <p:cNvSpPr/>
          <p:nvPr/>
        </p:nvSpPr>
        <p:spPr>
          <a:xfrm>
            <a:off x="4901629" y="4740372"/>
            <a:ext cx="100811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>
                <a:ln w="10541" cmpd="sng">
                  <a:solidFill>
                    <a:schemeClr val="tx1"/>
                  </a:solidFill>
                  <a:prstDash val="solid"/>
                </a:ln>
                <a:latin typeface="Candara" pitchFamily="34" charset="0"/>
              </a:rPr>
              <a:t>:  (m/z, ~ </a:t>
            </a:r>
            <a:r>
              <a:rPr lang="en-US" sz="1200" dirty="0" smtClean="0">
                <a:ln w="10541" cmpd="sng">
                  <a:solidFill>
                    <a:schemeClr val="tx1"/>
                  </a:solidFill>
                  <a:prstDash val="solid"/>
                </a:ln>
                <a:latin typeface="Candara" pitchFamily="34" charset="0"/>
              </a:rPr>
              <a:t># </a:t>
            </a:r>
            <a:r>
              <a:rPr lang="en-US" sz="1200" dirty="0">
                <a:ln w="10541" cmpd="sng">
                  <a:solidFill>
                    <a:schemeClr val="tx1"/>
                  </a:solidFill>
                  <a:prstDash val="solid"/>
                </a:ln>
                <a:latin typeface="Candara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1629" y="5316436"/>
            <a:ext cx="100811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>
                <a:ln w="10541" cmpd="sng">
                  <a:solidFill>
                    <a:schemeClr val="tx1"/>
                  </a:solidFill>
                  <a:prstDash val="solid"/>
                </a:ln>
                <a:latin typeface="Candara" pitchFamily="34" charset="0"/>
              </a:rPr>
              <a:t>:  (m/z, ~ </a:t>
            </a:r>
            <a:r>
              <a:rPr lang="en-US" sz="1200" dirty="0" smtClean="0">
                <a:ln w="10541" cmpd="sng">
                  <a:solidFill>
                    <a:schemeClr val="tx1"/>
                  </a:solidFill>
                  <a:prstDash val="solid"/>
                </a:ln>
                <a:latin typeface="Candara" pitchFamily="34" charset="0"/>
              </a:rPr>
              <a:t># </a:t>
            </a:r>
            <a:r>
              <a:rPr lang="en-US" sz="1200" dirty="0">
                <a:ln w="10541" cmpd="sng">
                  <a:solidFill>
                    <a:schemeClr val="tx1"/>
                  </a:solidFill>
                  <a:prstDash val="solid"/>
                </a:ln>
                <a:latin typeface="Candara" pitchFamily="34" charset="0"/>
              </a:rPr>
              <a:t>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1093" y="4714775"/>
            <a:ext cx="3524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14118" y="5316438"/>
            <a:ext cx="3238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06056" y="4497288"/>
            <a:ext cx="93503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 descr="http://upload.wikimedia.org/wikipedia/en/7/7e/Mass_spectrum_coprostano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09293" y="1833463"/>
            <a:ext cx="3775075" cy="219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1877293" y="1833463"/>
            <a:ext cx="1728763" cy="1573212"/>
            <a:chOff x="1877293" y="1833463"/>
            <a:chExt cx="1728763" cy="157321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877293" y="1977403"/>
              <a:ext cx="1428750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3172668" y="1977925"/>
              <a:ext cx="433388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-H</a:t>
              </a:r>
              <a:r>
                <a:rPr lang="en-US" sz="1200" baseline="30000"/>
                <a:t>+</a:t>
              </a:r>
              <a:endParaRPr lang="en-US" baseline="30000"/>
            </a:p>
          </p:txBody>
        </p:sp>
        <p:sp>
          <p:nvSpPr>
            <p:cNvPr id="12" name="TextBox 13"/>
            <p:cNvSpPr txBox="1">
              <a:spLocks noChangeArrowheads="1"/>
            </p:cNvSpPr>
            <p:nvPr/>
          </p:nvSpPr>
          <p:spPr bwMode="auto">
            <a:xfrm>
              <a:off x="3172668" y="2492275"/>
              <a:ext cx="433388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-H</a:t>
              </a:r>
              <a:r>
                <a:rPr lang="en-US" sz="1200" baseline="30000"/>
                <a:t>+</a:t>
              </a:r>
              <a:endParaRPr lang="en-US" baseline="30000"/>
            </a:p>
          </p:txBody>
        </p:sp>
        <p:sp>
          <p:nvSpPr>
            <p:cNvPr id="13" name="TextBox 21"/>
            <p:cNvSpPr txBox="1">
              <a:spLocks noChangeArrowheads="1"/>
            </p:cNvSpPr>
            <p:nvPr/>
          </p:nvSpPr>
          <p:spPr bwMode="auto">
            <a:xfrm>
              <a:off x="3172668" y="2997100"/>
              <a:ext cx="433388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-H</a:t>
              </a:r>
              <a:r>
                <a:rPr lang="en-US" sz="1200" baseline="30000"/>
                <a:t>+</a:t>
              </a:r>
              <a:endParaRPr lang="en-US" baseline="30000"/>
            </a:p>
          </p:txBody>
        </p:sp>
        <p:sp>
          <p:nvSpPr>
            <p:cNvPr id="14" name="TextBox 22"/>
            <p:cNvSpPr txBox="1">
              <a:spLocks noChangeArrowheads="1"/>
            </p:cNvSpPr>
            <p:nvPr/>
          </p:nvSpPr>
          <p:spPr bwMode="auto">
            <a:xfrm>
              <a:off x="2669431" y="1833463"/>
              <a:ext cx="431800" cy="277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-H</a:t>
              </a:r>
              <a:r>
                <a:rPr lang="en-US" sz="1200" baseline="30000"/>
                <a:t>+</a:t>
              </a:r>
              <a:endParaRPr lang="en-US" baseline="30000"/>
            </a:p>
          </p:txBody>
        </p:sp>
        <p:sp>
          <p:nvSpPr>
            <p:cNvPr id="15" name="TextBox 23"/>
            <p:cNvSpPr txBox="1">
              <a:spLocks noChangeArrowheads="1"/>
            </p:cNvSpPr>
            <p:nvPr/>
          </p:nvSpPr>
          <p:spPr bwMode="auto">
            <a:xfrm>
              <a:off x="2164606" y="1906488"/>
              <a:ext cx="43338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/>
                <a:t>-H</a:t>
              </a:r>
              <a:r>
                <a:rPr lang="en-US" sz="1200" baseline="30000" dirty="0"/>
                <a:t>+</a:t>
              </a:r>
              <a:endParaRPr lang="en-US" baseline="30000" dirty="0"/>
            </a:p>
          </p:txBody>
        </p:sp>
        <p:sp>
          <p:nvSpPr>
            <p:cNvPr id="16" name="TextBox 24"/>
            <p:cNvSpPr txBox="1">
              <a:spLocks noChangeArrowheads="1"/>
            </p:cNvSpPr>
            <p:nvPr/>
          </p:nvSpPr>
          <p:spPr bwMode="auto">
            <a:xfrm>
              <a:off x="2093168" y="2636738"/>
              <a:ext cx="431800" cy="277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-H</a:t>
              </a:r>
              <a:r>
                <a:rPr lang="en-US" sz="1200" baseline="30000"/>
                <a:t>+</a:t>
              </a:r>
              <a:endParaRPr lang="en-US" baseline="30000"/>
            </a:p>
          </p:txBody>
        </p:sp>
        <p:sp>
          <p:nvSpPr>
            <p:cNvPr id="17" name="TextBox 25"/>
            <p:cNvSpPr txBox="1">
              <a:spLocks noChangeArrowheads="1"/>
            </p:cNvSpPr>
            <p:nvPr/>
          </p:nvSpPr>
          <p:spPr bwMode="auto">
            <a:xfrm>
              <a:off x="2164606" y="3068538"/>
              <a:ext cx="433387" cy="277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-H</a:t>
              </a:r>
              <a:r>
                <a:rPr lang="en-US" sz="1200" baseline="30000"/>
                <a:t>+</a:t>
              </a:r>
              <a:endParaRPr lang="en-US" baseline="30000"/>
            </a:p>
          </p:txBody>
        </p:sp>
        <p:sp>
          <p:nvSpPr>
            <p:cNvPr id="18" name="TextBox 26"/>
            <p:cNvSpPr txBox="1">
              <a:spLocks noChangeArrowheads="1"/>
            </p:cNvSpPr>
            <p:nvPr/>
          </p:nvSpPr>
          <p:spPr bwMode="auto">
            <a:xfrm>
              <a:off x="2669431" y="3130450"/>
              <a:ext cx="4318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-H</a:t>
              </a:r>
              <a:r>
                <a:rPr lang="en-US" sz="1200" baseline="30000"/>
                <a:t>+</a:t>
              </a:r>
              <a:endParaRPr lang="en-US" baseline="30000"/>
            </a:p>
          </p:txBody>
        </p:sp>
        <p:sp>
          <p:nvSpPr>
            <p:cNvPr id="19" name="TextBox 27"/>
            <p:cNvSpPr txBox="1">
              <a:spLocks noChangeArrowheads="1"/>
            </p:cNvSpPr>
            <p:nvPr/>
          </p:nvSpPr>
          <p:spPr bwMode="auto">
            <a:xfrm>
              <a:off x="2597993" y="2554188"/>
              <a:ext cx="4318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/>
                <a:t>-H</a:t>
              </a:r>
              <a:r>
                <a:rPr lang="en-US" sz="1200" baseline="30000"/>
                <a:t>+</a:t>
              </a:r>
              <a:endParaRPr lang="en-US" baseline="30000"/>
            </a:p>
          </p:txBody>
        </p:sp>
      </p:grpSp>
      <p:cxnSp>
        <p:nvCxnSpPr>
          <p:cNvPr id="22" name="Straight Arrow Connector 29"/>
          <p:cNvCxnSpPr>
            <a:cxnSpLocks noChangeShapeType="1"/>
          </p:cNvCxnSpPr>
          <p:nvPr/>
        </p:nvCxnSpPr>
        <p:spPr bwMode="auto">
          <a:xfrm rot="5400000">
            <a:off x="2951882" y="1665437"/>
            <a:ext cx="287337" cy="714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" name="TextBox 32"/>
          <p:cNvSpPr txBox="1">
            <a:spLocks noChangeArrowheads="1"/>
          </p:cNvSpPr>
          <p:nvPr/>
        </p:nvSpPr>
        <p:spPr bwMode="auto">
          <a:xfrm>
            <a:off x="3059832" y="1268760"/>
            <a:ext cx="288101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H</a:t>
            </a:r>
            <a:r>
              <a:rPr lang="en-US" sz="1400" baseline="30000" dirty="0" smtClean="0"/>
              <a:t>+</a:t>
            </a:r>
            <a:r>
              <a:rPr lang="en-US" sz="1400" dirty="0" smtClean="0"/>
              <a:t> = proton (‘handle’ on molecule)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Charge state distributions</a:t>
            </a:r>
            <a:endParaRPr lang="nl-BE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400" dirty="0" err="1" smtClean="0"/>
              <a:t>Number</a:t>
            </a:r>
            <a:r>
              <a:rPr lang="nl-BE" sz="2400" dirty="0" smtClean="0"/>
              <a:t> of </a:t>
            </a:r>
            <a:r>
              <a:rPr lang="nl-BE" sz="2400" dirty="0" err="1" smtClean="0"/>
              <a:t>protons</a:t>
            </a:r>
            <a:r>
              <a:rPr lang="nl-BE" sz="2400" dirty="0" smtClean="0"/>
              <a:t> (charges) </a:t>
            </a:r>
            <a:r>
              <a:rPr lang="nl-BE" sz="2400" dirty="0" err="1" smtClean="0"/>
              <a:t>placed</a:t>
            </a:r>
            <a:r>
              <a:rPr lang="nl-BE" sz="2400" dirty="0" smtClean="0"/>
              <a:t> </a:t>
            </a:r>
            <a:r>
              <a:rPr lang="nl-BE" sz="2400" dirty="0" err="1" smtClean="0"/>
              <a:t>on</a:t>
            </a:r>
            <a:r>
              <a:rPr lang="nl-BE" sz="2400" dirty="0" smtClean="0"/>
              <a:t> </a:t>
            </a:r>
            <a:r>
              <a:rPr lang="nl-BE" sz="2400" dirty="0" err="1" smtClean="0"/>
              <a:t>protein</a:t>
            </a:r>
            <a:r>
              <a:rPr lang="nl-BE" sz="2400" dirty="0" smtClean="0"/>
              <a:t> is </a:t>
            </a:r>
            <a:r>
              <a:rPr lang="nl-BE" sz="2400" dirty="0" err="1" smtClean="0"/>
              <a:t>not</a:t>
            </a:r>
            <a:r>
              <a:rPr lang="nl-BE" sz="2400" dirty="0" smtClean="0"/>
              <a:t> a single </a:t>
            </a:r>
            <a:r>
              <a:rPr lang="nl-BE" sz="2400" dirty="0" err="1" smtClean="0"/>
              <a:t>value</a:t>
            </a:r>
            <a:r>
              <a:rPr lang="nl-BE" sz="2400" dirty="0" smtClean="0"/>
              <a:t>, </a:t>
            </a:r>
            <a:r>
              <a:rPr lang="nl-BE" sz="2400" dirty="0" err="1" smtClean="0"/>
              <a:t>but</a:t>
            </a:r>
            <a:r>
              <a:rPr lang="nl-BE" sz="2400" dirty="0" smtClean="0"/>
              <a:t> a distribution!</a:t>
            </a:r>
          </a:p>
          <a:p>
            <a:endParaRPr lang="nl-BE" sz="2400" dirty="0" smtClean="0"/>
          </a:p>
          <a:p>
            <a:r>
              <a:rPr lang="nl-BE" sz="2400" dirty="0" smtClean="0"/>
              <a:t>e.g. </a:t>
            </a:r>
            <a:r>
              <a:rPr lang="nl-BE" sz="2400" dirty="0" err="1" smtClean="0"/>
              <a:t>ubiquitin</a:t>
            </a:r>
            <a:r>
              <a:rPr lang="nl-BE" sz="2400" dirty="0" smtClean="0"/>
              <a:t> (</a:t>
            </a:r>
            <a:r>
              <a:rPr lang="nl-BE" sz="2400" dirty="0" smtClean="0"/>
              <a:t>76 </a:t>
            </a:r>
            <a:r>
              <a:rPr lang="nl-BE" sz="2400" dirty="0" err="1" smtClean="0"/>
              <a:t>amino</a:t>
            </a:r>
            <a:r>
              <a:rPr lang="nl-BE" sz="2400" dirty="0" smtClean="0"/>
              <a:t> </a:t>
            </a:r>
            <a:r>
              <a:rPr lang="nl-BE" sz="2400" dirty="0" err="1" smtClean="0"/>
              <a:t>acids</a:t>
            </a:r>
            <a:r>
              <a:rPr lang="nl-BE" sz="2400" dirty="0" smtClean="0"/>
              <a:t>, 8.6 </a:t>
            </a:r>
            <a:r>
              <a:rPr lang="nl-BE" sz="2400" dirty="0" err="1" smtClean="0"/>
              <a:t>kDa</a:t>
            </a:r>
            <a:r>
              <a:rPr lang="nl-BE" sz="2400" dirty="0" smtClean="0"/>
              <a:t> </a:t>
            </a:r>
            <a:r>
              <a:rPr lang="nl-BE" sz="2400" dirty="0" smtClean="0"/>
              <a:t>):</a:t>
            </a:r>
            <a:endParaRPr lang="nl-BE" sz="2400" dirty="0"/>
          </a:p>
        </p:txBody>
      </p:sp>
      <p:pic>
        <p:nvPicPr>
          <p:cNvPr id="9" name="Picture 8" descr="Ubiquitin (CSD)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6528" y="3861048"/>
            <a:ext cx="6790944" cy="8168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Tandem mass spectrometry</a:t>
            </a:r>
            <a:endParaRPr lang="nl-BE" sz="2800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3789040"/>
            <a:ext cx="7467600" cy="2520280"/>
          </a:xfrm>
        </p:spPr>
        <p:txBody>
          <a:bodyPr>
            <a:normAutofit lnSpcReduction="10000"/>
          </a:bodyPr>
          <a:lstStyle/>
          <a:p>
            <a:r>
              <a:rPr lang="nl-BE" sz="2400" dirty="0" err="1" smtClean="0"/>
              <a:t>Mass</a:t>
            </a:r>
            <a:r>
              <a:rPr lang="nl-BE" sz="2400" dirty="0" smtClean="0"/>
              <a:t> </a:t>
            </a:r>
            <a:r>
              <a:rPr lang="nl-BE" sz="2400" dirty="0" err="1" smtClean="0"/>
              <a:t>analysis</a:t>
            </a:r>
            <a:r>
              <a:rPr lang="nl-BE" sz="2400" dirty="0" smtClean="0"/>
              <a:t>: </a:t>
            </a:r>
            <a:r>
              <a:rPr lang="nl-BE" sz="2400" dirty="0" err="1" smtClean="0"/>
              <a:t>vacuum</a:t>
            </a:r>
            <a:endParaRPr lang="nl-BE" sz="2400" dirty="0" smtClean="0"/>
          </a:p>
          <a:p>
            <a:r>
              <a:rPr lang="nl-BE" sz="2400" dirty="0" err="1" smtClean="0"/>
              <a:t>Collision-induced</a:t>
            </a:r>
            <a:r>
              <a:rPr lang="nl-BE" sz="2400" dirty="0" smtClean="0"/>
              <a:t> </a:t>
            </a:r>
            <a:r>
              <a:rPr lang="nl-BE" sz="2400" dirty="0" err="1" smtClean="0"/>
              <a:t>dissociation</a:t>
            </a:r>
            <a:r>
              <a:rPr lang="nl-BE" sz="2400" dirty="0" smtClean="0"/>
              <a:t> (CID): let </a:t>
            </a:r>
            <a:r>
              <a:rPr lang="nl-BE" sz="2400" dirty="0" err="1" smtClean="0"/>
              <a:t>ions</a:t>
            </a:r>
            <a:r>
              <a:rPr lang="nl-BE" sz="2400" dirty="0" smtClean="0"/>
              <a:t> </a:t>
            </a:r>
            <a:r>
              <a:rPr lang="nl-BE" sz="2400" dirty="0" err="1" smtClean="0"/>
              <a:t>collide</a:t>
            </a:r>
            <a:r>
              <a:rPr lang="nl-BE" sz="2400" dirty="0" smtClean="0"/>
              <a:t> </a:t>
            </a:r>
            <a:r>
              <a:rPr lang="nl-BE" sz="2400" dirty="0" err="1" smtClean="0"/>
              <a:t>with</a:t>
            </a:r>
            <a:r>
              <a:rPr lang="nl-BE" sz="2400" dirty="0" smtClean="0"/>
              <a:t> inert gas molecules</a:t>
            </a:r>
          </a:p>
          <a:p>
            <a:pPr lvl="1"/>
            <a:r>
              <a:rPr lang="nl-BE" sz="2000" dirty="0" err="1" smtClean="0"/>
              <a:t>Internal</a:t>
            </a:r>
            <a:r>
              <a:rPr lang="nl-BE" sz="2000" dirty="0" smtClean="0"/>
              <a:t> </a:t>
            </a:r>
            <a:r>
              <a:rPr lang="nl-BE" sz="2000" dirty="0" err="1" smtClean="0"/>
              <a:t>energy</a:t>
            </a:r>
            <a:r>
              <a:rPr lang="nl-BE" sz="2000" dirty="0" smtClean="0"/>
              <a:t> </a:t>
            </a:r>
            <a:r>
              <a:rPr lang="nl-BE" sz="2000" dirty="0" err="1" smtClean="0"/>
              <a:t>increases</a:t>
            </a:r>
            <a:endParaRPr lang="nl-BE" sz="2000" dirty="0" smtClean="0"/>
          </a:p>
          <a:p>
            <a:pPr lvl="1"/>
            <a:r>
              <a:rPr lang="nl-BE" sz="2000" dirty="0" err="1" smtClean="0"/>
              <a:t>Weakest</a:t>
            </a:r>
            <a:r>
              <a:rPr lang="nl-BE" sz="2000" dirty="0" smtClean="0"/>
              <a:t> bond(s) break</a:t>
            </a:r>
          </a:p>
          <a:p>
            <a:pPr lvl="1"/>
            <a:endParaRPr lang="nl-BE" sz="2000" dirty="0" smtClean="0"/>
          </a:p>
          <a:p>
            <a:pPr lvl="1"/>
            <a:r>
              <a:rPr lang="nl-BE" sz="2000" dirty="0" err="1" smtClean="0"/>
              <a:t>Mass</a:t>
            </a:r>
            <a:r>
              <a:rPr lang="nl-BE" sz="2000" dirty="0" smtClean="0"/>
              <a:t> of precursor and </a:t>
            </a:r>
            <a:r>
              <a:rPr lang="nl-BE" sz="2000" dirty="0" err="1" smtClean="0"/>
              <a:t>fragments</a:t>
            </a:r>
            <a:r>
              <a:rPr lang="nl-BE" sz="2000" dirty="0" smtClean="0"/>
              <a:t> </a:t>
            </a:r>
            <a:r>
              <a:rPr lang="nl-BE" sz="2000" dirty="0" err="1" smtClean="0">
                <a:sym typeface="Symbol"/>
              </a:rPr>
              <a:t>reveal</a:t>
            </a:r>
            <a:r>
              <a:rPr lang="nl-BE" sz="2000" dirty="0" smtClean="0">
                <a:sym typeface="Symbol"/>
              </a:rPr>
              <a:t> </a:t>
            </a:r>
            <a:r>
              <a:rPr lang="nl-BE" sz="2000" dirty="0" err="1" smtClean="0">
                <a:sym typeface="Symbol"/>
              </a:rPr>
              <a:t>molecular</a:t>
            </a:r>
            <a:r>
              <a:rPr lang="nl-BE" sz="2000" dirty="0" smtClean="0">
                <a:sym typeface="Symbol"/>
              </a:rPr>
              <a:t> </a:t>
            </a:r>
            <a:r>
              <a:rPr lang="nl-BE" sz="2000" dirty="0" err="1" smtClean="0">
                <a:sym typeface="Symbol"/>
              </a:rPr>
              <a:t>structure</a:t>
            </a:r>
            <a:endParaRPr lang="nl-BE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539552" y="1556792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[CH</a:t>
            </a:r>
            <a:r>
              <a:rPr lang="nl-BE" baseline="-25000" dirty="0" smtClean="0"/>
              <a:t>3</a:t>
            </a:r>
            <a:r>
              <a:rPr lang="nl-BE" dirty="0" smtClean="0"/>
              <a:t>-CH</a:t>
            </a:r>
            <a:r>
              <a:rPr lang="nl-BE" baseline="-25000" dirty="0" smtClean="0"/>
              <a:t>2</a:t>
            </a:r>
            <a:r>
              <a:rPr lang="nl-BE" dirty="0" smtClean="0"/>
              <a:t>-OH + H</a:t>
            </a:r>
            <a:r>
              <a:rPr lang="nl-BE" baseline="30000" dirty="0" smtClean="0"/>
              <a:t>+</a:t>
            </a:r>
            <a:r>
              <a:rPr lang="nl-BE" dirty="0" smtClean="0"/>
              <a:t>]</a:t>
            </a:r>
          </a:p>
          <a:p>
            <a:pPr algn="ctr"/>
            <a:endParaRPr lang="nl-BE" dirty="0" smtClean="0"/>
          </a:p>
          <a:p>
            <a:pPr algn="ctr"/>
            <a:r>
              <a:rPr lang="nl-BE" dirty="0" smtClean="0"/>
              <a:t>m/z = 46.07 Th</a:t>
            </a:r>
          </a:p>
          <a:p>
            <a:pPr algn="ctr"/>
            <a:endParaRPr lang="nl-BE" dirty="0" smtClean="0"/>
          </a:p>
          <a:p>
            <a:pPr algn="ctr"/>
            <a:r>
              <a:rPr lang="nl-BE" dirty="0" smtClean="0"/>
              <a:t>C</a:t>
            </a:r>
            <a:r>
              <a:rPr lang="nl-BE" baseline="-25000" dirty="0" smtClean="0"/>
              <a:t>2</a:t>
            </a:r>
            <a:r>
              <a:rPr lang="nl-BE" dirty="0" smtClean="0"/>
              <a:t>H</a:t>
            </a:r>
            <a:r>
              <a:rPr lang="nl-BE" baseline="-25000" dirty="0" smtClean="0"/>
              <a:t>6</a:t>
            </a:r>
            <a:r>
              <a:rPr lang="nl-BE" dirty="0" smtClean="0"/>
              <a:t>O</a:t>
            </a:r>
            <a:endParaRPr lang="nl-BE" dirty="0"/>
          </a:p>
        </p:txBody>
      </p:sp>
      <p:sp>
        <p:nvSpPr>
          <p:cNvPr id="26" name="TextBox 25"/>
          <p:cNvSpPr txBox="1"/>
          <p:nvPr/>
        </p:nvSpPr>
        <p:spPr>
          <a:xfrm>
            <a:off x="5148064" y="1556792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/>
              <a:t>[CH</a:t>
            </a:r>
            <a:r>
              <a:rPr lang="nl-BE" baseline="-25000" dirty="0" smtClean="0"/>
              <a:t>3</a:t>
            </a:r>
            <a:r>
              <a:rPr lang="nl-BE" dirty="0" smtClean="0"/>
              <a:t>-O-CH</a:t>
            </a:r>
            <a:r>
              <a:rPr lang="nl-BE" baseline="-25000" dirty="0" smtClean="0"/>
              <a:t>3</a:t>
            </a:r>
            <a:r>
              <a:rPr lang="nl-BE" dirty="0" smtClean="0"/>
              <a:t> + H</a:t>
            </a:r>
            <a:r>
              <a:rPr lang="nl-BE" baseline="30000" dirty="0" smtClean="0"/>
              <a:t>+</a:t>
            </a:r>
            <a:r>
              <a:rPr lang="nl-BE" dirty="0" smtClean="0"/>
              <a:t>]</a:t>
            </a:r>
          </a:p>
          <a:p>
            <a:pPr algn="ctr"/>
            <a:endParaRPr lang="nl-BE" dirty="0" smtClean="0"/>
          </a:p>
          <a:p>
            <a:pPr algn="ctr"/>
            <a:r>
              <a:rPr lang="nl-BE" dirty="0" smtClean="0"/>
              <a:t>m/z = </a:t>
            </a:r>
            <a:r>
              <a:rPr lang="nl-BE" dirty="0" smtClean="0"/>
              <a:t>46.07 Th</a:t>
            </a:r>
          </a:p>
          <a:p>
            <a:pPr algn="ctr"/>
            <a:endParaRPr lang="nl-BE" dirty="0" smtClean="0"/>
          </a:p>
          <a:p>
            <a:pPr algn="ctr"/>
            <a:r>
              <a:rPr lang="nl-BE" dirty="0" smtClean="0"/>
              <a:t>C</a:t>
            </a:r>
            <a:r>
              <a:rPr lang="nl-BE" baseline="-25000" dirty="0" smtClean="0"/>
              <a:t>2</a:t>
            </a:r>
            <a:r>
              <a:rPr lang="nl-BE" dirty="0" smtClean="0"/>
              <a:t>H</a:t>
            </a:r>
            <a:r>
              <a:rPr lang="nl-BE" baseline="-25000" dirty="0" smtClean="0"/>
              <a:t>6</a:t>
            </a:r>
            <a:r>
              <a:rPr lang="nl-BE" dirty="0" smtClean="0"/>
              <a:t>O</a:t>
            </a:r>
            <a:endParaRPr lang="nl-BE" dirty="0" smtClean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715430" y="1605050"/>
            <a:ext cx="0" cy="2880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16402" y="1605050"/>
            <a:ext cx="0" cy="2880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95636" y="342900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- H</a:t>
            </a:r>
            <a:r>
              <a:rPr lang="nl-BE" baseline="-25000" dirty="0" smtClean="0"/>
              <a:t>2</a:t>
            </a:r>
            <a:r>
              <a:rPr lang="nl-BE" dirty="0" smtClean="0"/>
              <a:t>O</a:t>
            </a:r>
            <a:endParaRPr lang="nl-BE" dirty="0"/>
          </a:p>
        </p:txBody>
      </p:sp>
      <p:sp>
        <p:nvSpPr>
          <p:cNvPr id="31" name="TextBox 30"/>
          <p:cNvSpPr txBox="1"/>
          <p:nvPr/>
        </p:nvSpPr>
        <p:spPr>
          <a:xfrm>
            <a:off x="5742130" y="3429000"/>
            <a:ext cx="111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- CH</a:t>
            </a:r>
            <a:r>
              <a:rPr lang="nl-BE" baseline="-25000" dirty="0" smtClean="0"/>
              <a:t>3</a:t>
            </a:r>
            <a:r>
              <a:rPr lang="nl-BE" dirty="0" smtClean="0"/>
              <a:t>OH</a:t>
            </a:r>
            <a:endParaRPr lang="nl-BE" dirty="0"/>
          </a:p>
        </p:txBody>
      </p:sp>
      <p:pic>
        <p:nvPicPr>
          <p:cNvPr id="32" name="Picture 31" descr="US06458539-20021001-C000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2389" y="4653136"/>
            <a:ext cx="4062413" cy="123825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5079190" y="4653136"/>
            <a:ext cx="2229114" cy="1224136"/>
            <a:chOff x="5079190" y="4653136"/>
            <a:chExt cx="2229114" cy="1224136"/>
          </a:xfrm>
        </p:grpSpPr>
        <p:sp>
          <p:nvSpPr>
            <p:cNvPr id="33" name="Rectangle 32"/>
            <p:cNvSpPr/>
            <p:nvPr/>
          </p:nvSpPr>
          <p:spPr>
            <a:xfrm>
              <a:off x="5226010" y="4653136"/>
              <a:ext cx="189138" cy="132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79190" y="5744652"/>
              <a:ext cx="189138" cy="132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27170" y="5733256"/>
              <a:ext cx="189138" cy="132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79570" y="4653136"/>
              <a:ext cx="189138" cy="132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119166" y="4653136"/>
              <a:ext cx="189138" cy="132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83892" y="5744652"/>
              <a:ext cx="189138" cy="132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="" xmlns:p14="http://schemas.microsoft.com/office/powerpoint/2010/main" val="8470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5" grpId="0"/>
      <p:bldP spid="26" grpId="0"/>
      <p:bldP spid="30" grpId="0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4.4"/>
</p:tagLst>
</file>

<file path=ppt/theme/theme1.xml><?xml version="1.0" encoding="utf-8"?>
<a:theme xmlns:a="http://schemas.openxmlformats.org/drawingml/2006/main" name="Technic">
  <a:themeElements>
    <a:clrScheme name="Vito">
      <a:dk1>
        <a:srgbClr val="231F20"/>
      </a:dk1>
      <a:lt1>
        <a:srgbClr val="FFFFFF"/>
      </a:lt1>
      <a:dk2>
        <a:srgbClr val="002E56"/>
      </a:dk2>
      <a:lt2>
        <a:srgbClr val="FFFFFF"/>
      </a:lt2>
      <a:accent1>
        <a:srgbClr val="F58220"/>
      </a:accent1>
      <a:accent2>
        <a:srgbClr val="34A3DC"/>
      </a:accent2>
      <a:accent3>
        <a:srgbClr val="67AF3E"/>
      </a:accent3>
      <a:accent4>
        <a:srgbClr val="FFCB05"/>
      </a:accent4>
      <a:accent5>
        <a:srgbClr val="A70532"/>
      </a:accent5>
      <a:accent6>
        <a:srgbClr val="6DCFF6"/>
      </a:accent6>
      <a:hlink>
        <a:srgbClr val="0000FF"/>
      </a:hlink>
      <a:folHlink>
        <a:srgbClr val="871F78"/>
      </a:folHlink>
    </a:clrScheme>
    <a:fontScheme name="Vi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2871</TotalTime>
  <Words>1322</Words>
  <Application>Microsoft Office PowerPoint</Application>
  <PresentationFormat>On-screen Show (4:3)</PresentationFormat>
  <Paragraphs>358</Paragraphs>
  <Slides>42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Technic</vt:lpstr>
      <vt:lpstr>Mass spectrometric analysis of proteins using Electron Transfer Dissociation</vt:lpstr>
      <vt:lpstr>Introduction</vt:lpstr>
      <vt:lpstr>Overview</vt:lpstr>
      <vt:lpstr>Basic biochemistry</vt:lpstr>
      <vt:lpstr>Slide 5</vt:lpstr>
      <vt:lpstr>Protein structure</vt:lpstr>
      <vt:lpstr>Mass spectrometry</vt:lpstr>
      <vt:lpstr>Charge state distributions</vt:lpstr>
      <vt:lpstr>Tandem mass spectrometry</vt:lpstr>
      <vt:lpstr>Tandem mass spectrometry</vt:lpstr>
      <vt:lpstr>Tandem mass spectrometry</vt:lpstr>
      <vt:lpstr>CID side reactions</vt:lpstr>
      <vt:lpstr>CID side reactions</vt:lpstr>
      <vt:lpstr>CID side reactions</vt:lpstr>
      <vt:lpstr>CID side reactions</vt:lpstr>
      <vt:lpstr>Bottom-up/top-down</vt:lpstr>
      <vt:lpstr>Native/denatured proteins</vt:lpstr>
      <vt:lpstr>Electron capture/transfer dissociation</vt:lpstr>
      <vt:lpstr>Electron capture/transfer dissociation</vt:lpstr>
      <vt:lpstr>Electron transfer dissociation</vt:lpstr>
      <vt:lpstr>ETD case study: ADH</vt:lpstr>
      <vt:lpstr>ETD case study: ADH</vt:lpstr>
      <vt:lpstr>ETD case study: ADH</vt:lpstr>
      <vt:lpstr>ETD case study: ADH</vt:lpstr>
      <vt:lpstr>Isotopic distributions in ETD-MS</vt:lpstr>
      <vt:lpstr>Isotopic distributions in MS</vt:lpstr>
      <vt:lpstr>Isotopic distributions in MS</vt:lpstr>
      <vt:lpstr>Isotopic distributions in MS</vt:lpstr>
      <vt:lpstr>Isotopic distributions in ETD-MS</vt:lpstr>
      <vt:lpstr>Isotopic distributions in ETD-MS</vt:lpstr>
      <vt:lpstr>ETD mechanism in detail</vt:lpstr>
      <vt:lpstr>ETD mechanism in detail</vt:lpstr>
      <vt:lpstr>ETD mechanism in detail</vt:lpstr>
      <vt:lpstr>Charge reduction of substance P</vt:lpstr>
      <vt:lpstr>Charge reduction of substance P</vt:lpstr>
      <vt:lpstr>Charge reduction of substance P</vt:lpstr>
      <vt:lpstr>Charge reduction of substance P</vt:lpstr>
      <vt:lpstr>Charge reduction of substance P</vt:lpstr>
      <vt:lpstr>ETD fragmentation of substance P</vt:lpstr>
      <vt:lpstr>ETD fragmentation of substance P</vt:lpstr>
      <vt:lpstr>Isotopic distributions in ETD-MS</vt:lpstr>
      <vt:lpstr>Goals of the project</vt:lpstr>
    </vt:vector>
  </TitlesOfParts>
  <Company>Vito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juezponb</dc:creator>
  <cp:lastModifiedBy>VITO</cp:lastModifiedBy>
  <cp:revision>46</cp:revision>
  <dcterms:created xsi:type="dcterms:W3CDTF">2013-04-22T12:23:57Z</dcterms:created>
  <dcterms:modified xsi:type="dcterms:W3CDTF">2013-11-26T16:24:18Z</dcterms:modified>
</cp:coreProperties>
</file>